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56" r:id="rId2"/>
    <p:sldMasterId id="2147483768" r:id="rId3"/>
    <p:sldMasterId id="2147483780" r:id="rId4"/>
  </p:sldMasterIdLst>
  <p:notesMasterIdLst>
    <p:notesMasterId r:id="rId30"/>
  </p:notesMasterIdLst>
  <p:handoutMasterIdLst>
    <p:handoutMasterId r:id="rId31"/>
  </p:handoutMasterIdLst>
  <p:sldIdLst>
    <p:sldId id="302" r:id="rId5"/>
    <p:sldId id="303" r:id="rId6"/>
    <p:sldId id="290" r:id="rId7"/>
    <p:sldId id="334" r:id="rId8"/>
    <p:sldId id="307" r:id="rId9"/>
    <p:sldId id="332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3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296" r:id="rId28"/>
    <p:sldId id="297" r:id="rId29"/>
  </p:sldIdLst>
  <p:sldSz cx="9144000" cy="6858000" type="screen4x3"/>
  <p:notesSz cx="7026275" cy="93122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764"/>
    <a:srgbClr val="660066"/>
    <a:srgbClr val="00918A"/>
    <a:srgbClr val="A00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89" autoAdjust="0"/>
  </p:normalViewPr>
  <p:slideViewPr>
    <p:cSldViewPr snapToGrid="0" snapToObjects="1">
      <p:cViewPr>
        <p:scale>
          <a:sx n="100" d="100"/>
          <a:sy n="100" d="100"/>
        </p:scale>
        <p:origin x="-1944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notesViewPr>
    <p:cSldViewPr snapToGrid="0" snapToObjects="1">
      <p:cViewPr varScale="1">
        <p:scale>
          <a:sx n="37" d="100"/>
          <a:sy n="37" d="100"/>
        </p:scale>
        <p:origin x="-2352" y="-88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863" y="0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BA60E25-A932-46B4-A314-286CD8D8F18F}" type="datetimeFigureOut">
              <a:rPr lang="en-US"/>
              <a:pPr>
                <a:defRPr/>
              </a:pPr>
              <a:t>2/6/2013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550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863" y="8845550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23ADCE6-5F4A-4429-AF62-32949E917A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46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5138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863" y="0"/>
            <a:ext cx="3044825" cy="465138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EAE346F-9999-445F-BD67-0A8868D11E30}" type="datetimeFigureOut">
              <a:rPr lang="en-US"/>
              <a:pPr>
                <a:defRPr/>
              </a:pPr>
              <a:t>2/6/2013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77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3263" y="4422775"/>
            <a:ext cx="5619750" cy="4191000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550"/>
            <a:ext cx="3044825" cy="465138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863" y="8845550"/>
            <a:ext cx="3044825" cy="465138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80230A6-2CE7-44C6-9279-C041AB6B7B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692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230A6-2CE7-44C6-9279-C041AB6B7B9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230A6-2CE7-44C6-9279-C041AB6B7B9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230A6-2CE7-44C6-9279-C041AB6B7B9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DE62EA-2834-4EF7-848E-6803CF6978C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E30B10-2F17-4B41-BF99-FA51BC2AB3E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230A6-2CE7-44C6-9279-C041AB6B7B9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230A6-2CE7-44C6-9279-C041AB6B7B9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787" y="2815169"/>
            <a:ext cx="8027709" cy="1470025"/>
          </a:xfrm>
          <a:prstGeom prst="rect">
            <a:avLst/>
          </a:prstGeom>
        </p:spPr>
        <p:txBody>
          <a:bodyPr/>
          <a:lstStyle>
            <a:lvl1pPr algn="l">
              <a:defRPr sz="3000" b="0" i="0">
                <a:solidFill>
                  <a:srgbClr val="1B2764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0786" y="1914770"/>
            <a:ext cx="8027710" cy="806707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600" b="1" i="0">
                <a:solidFill>
                  <a:srgbClr val="00918A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90575" y="4352925"/>
            <a:ext cx="8027988" cy="4667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800" b="0" i="0">
                <a:solidFill>
                  <a:srgbClr val="A00068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0575" y="4819650"/>
            <a:ext cx="8027988" cy="5429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>
                <a:solidFill>
                  <a:srgbClr val="A00068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73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11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37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69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2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476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90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95AFA-6C7B-445E-A9EA-01C4CB6AF1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4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FCEF5-9DD5-4143-AE6E-FB8E148BBF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6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684" y="1104162"/>
            <a:ext cx="8028432" cy="623832"/>
          </a:xfrm>
          <a:prstGeom prst="rect">
            <a:avLst/>
          </a:prstGeom>
        </p:spPr>
        <p:txBody>
          <a:bodyPr/>
          <a:lstStyle>
            <a:lvl1pPr algn="l">
              <a:defRPr sz="3200" b="0" i="0">
                <a:solidFill>
                  <a:srgbClr val="A00068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686" y="1727994"/>
            <a:ext cx="8028430" cy="46777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1600" b="0" i="0" baseline="0">
                <a:solidFill>
                  <a:srgbClr val="1B2764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9B509-832E-479E-88F1-361073D1ED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297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11698-D567-446C-8D23-AADFEC363F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46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3C80E-D2D3-4771-92E4-B73C491050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986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7A49A-534E-40FB-AD30-E8FD8652F7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10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2CCCA-FD27-4F8C-BADA-A1018B08E8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98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67DB3-318C-49C4-93D3-4101F73EB2D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52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1C7C28-A5D4-44C4-86E2-242F775DF9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26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78E65-A010-438B-BC72-2C97E161AF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98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F9BD4-DFE5-4EA9-9056-B4E0D5A1C9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3496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787" y="2815169"/>
            <a:ext cx="8027709" cy="1470025"/>
          </a:xfrm>
          <a:prstGeom prst="rect">
            <a:avLst/>
          </a:prstGeom>
        </p:spPr>
        <p:txBody>
          <a:bodyPr/>
          <a:lstStyle>
            <a:lvl1pPr algn="l">
              <a:defRPr sz="3000" b="0" i="0">
                <a:solidFill>
                  <a:srgbClr val="1B2764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0786" y="1914770"/>
            <a:ext cx="8027710" cy="806707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600" b="1" i="0">
                <a:solidFill>
                  <a:srgbClr val="00918A"/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90575" y="4352925"/>
            <a:ext cx="8027988" cy="4667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800" b="0" i="0">
                <a:solidFill>
                  <a:srgbClr val="A00068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90575" y="4819650"/>
            <a:ext cx="8027988" cy="5429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>
                <a:solidFill>
                  <a:srgbClr val="A00068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017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684" y="1104162"/>
            <a:ext cx="8028432" cy="623832"/>
          </a:xfrm>
          <a:prstGeom prst="rect">
            <a:avLst/>
          </a:prstGeom>
        </p:spPr>
        <p:txBody>
          <a:bodyPr/>
          <a:lstStyle>
            <a:lvl1pPr algn="l">
              <a:defRPr sz="3200" b="0" i="0">
                <a:solidFill>
                  <a:srgbClr val="A00068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92163" y="1728788"/>
            <a:ext cx="8029575" cy="4681728"/>
          </a:xfrm>
          <a:prstGeom prst="rect">
            <a:avLst/>
          </a:prstGeom>
        </p:spPr>
        <p:txBody>
          <a:bodyPr vert="horz"/>
          <a:lstStyle>
            <a:lvl1pPr marL="228600" indent="-228600">
              <a:spcBef>
                <a:spcPts val="0"/>
              </a:spcBef>
              <a:spcAft>
                <a:spcPts val="1000"/>
              </a:spcAft>
              <a:buClr>
                <a:srgbClr val="00918A"/>
              </a:buClr>
              <a:buFont typeface="Wingdings" charset="2"/>
              <a:buChar char="§"/>
              <a:defRPr sz="1600" b="0" i="0" baseline="0">
                <a:solidFill>
                  <a:srgbClr val="1B2764"/>
                </a:solidFill>
                <a:latin typeface="Century Gothic"/>
                <a:cs typeface="Century Gothic"/>
              </a:defRPr>
            </a:lvl1pPr>
            <a:lvl2pPr marL="420624" indent="-228600">
              <a:spcBef>
                <a:spcPts val="0"/>
              </a:spcBef>
              <a:spcAft>
                <a:spcPts val="1000"/>
              </a:spcAft>
              <a:buClr>
                <a:srgbClr val="A00068"/>
              </a:buClr>
              <a:buFont typeface="Wingdings" charset="2"/>
              <a:buChar char="§"/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2pPr>
            <a:lvl3pPr marL="914400" indent="0">
              <a:spcBef>
                <a:spcPts val="0"/>
              </a:spcBef>
              <a:spcAft>
                <a:spcPts val="1000"/>
              </a:spcAft>
              <a:buNone/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684" y="1104162"/>
            <a:ext cx="8028432" cy="623832"/>
          </a:xfrm>
          <a:prstGeom prst="rect">
            <a:avLst/>
          </a:prstGeom>
        </p:spPr>
        <p:txBody>
          <a:bodyPr/>
          <a:lstStyle>
            <a:lvl1pPr algn="l">
              <a:defRPr sz="3200" b="0" i="0">
                <a:solidFill>
                  <a:srgbClr val="A00068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686" y="1727994"/>
            <a:ext cx="8028430" cy="46777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1600" b="0" i="0" baseline="0">
                <a:solidFill>
                  <a:srgbClr val="1B2764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46610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684" y="1104162"/>
            <a:ext cx="8028432" cy="623832"/>
          </a:xfrm>
          <a:prstGeom prst="rect">
            <a:avLst/>
          </a:prstGeom>
        </p:spPr>
        <p:txBody>
          <a:bodyPr/>
          <a:lstStyle>
            <a:lvl1pPr algn="l">
              <a:defRPr sz="3200" b="0" i="0">
                <a:solidFill>
                  <a:srgbClr val="A00068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92163" y="1728788"/>
            <a:ext cx="8029575" cy="4681728"/>
          </a:xfrm>
          <a:prstGeom prst="rect">
            <a:avLst/>
          </a:prstGeom>
        </p:spPr>
        <p:txBody>
          <a:bodyPr vert="horz"/>
          <a:lstStyle>
            <a:lvl1pPr marL="228600" indent="-228600">
              <a:spcBef>
                <a:spcPts val="0"/>
              </a:spcBef>
              <a:spcAft>
                <a:spcPts val="1000"/>
              </a:spcAft>
              <a:buClr>
                <a:srgbClr val="00918A"/>
              </a:buClr>
              <a:buFont typeface="Wingdings" charset="2"/>
              <a:buChar char="§"/>
              <a:defRPr sz="1600" b="0" i="0" baseline="0">
                <a:solidFill>
                  <a:srgbClr val="1B2764"/>
                </a:solidFill>
                <a:latin typeface="Century Gothic"/>
                <a:cs typeface="Century Gothic"/>
              </a:defRPr>
            </a:lvl1pPr>
            <a:lvl2pPr marL="420624" indent="-228600">
              <a:spcBef>
                <a:spcPts val="0"/>
              </a:spcBef>
              <a:spcAft>
                <a:spcPts val="1000"/>
              </a:spcAft>
              <a:buClr>
                <a:srgbClr val="A00068"/>
              </a:buClr>
              <a:buFont typeface="Wingdings" charset="2"/>
              <a:buChar char="§"/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2pPr>
            <a:lvl3pPr marL="914400" indent="0">
              <a:spcBef>
                <a:spcPts val="0"/>
              </a:spcBef>
              <a:spcAft>
                <a:spcPts val="1000"/>
              </a:spcAft>
              <a:buNone/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54373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684" y="1104162"/>
            <a:ext cx="8028432" cy="623832"/>
          </a:xfrm>
          <a:prstGeom prst="rect">
            <a:avLst/>
          </a:prstGeom>
        </p:spPr>
        <p:txBody>
          <a:bodyPr/>
          <a:lstStyle>
            <a:lvl1pPr algn="l">
              <a:defRPr sz="3200" b="0" i="0">
                <a:solidFill>
                  <a:srgbClr val="A00068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92163" y="1728788"/>
            <a:ext cx="8029575" cy="4681728"/>
          </a:xfrm>
          <a:prstGeom prst="rect">
            <a:avLst/>
          </a:prstGeom>
        </p:spPr>
        <p:txBody>
          <a:bodyPr vert="horz"/>
          <a:lstStyle>
            <a:lvl1pPr marL="228600" indent="-228600">
              <a:spcBef>
                <a:spcPts val="0"/>
              </a:spcBef>
              <a:spcAft>
                <a:spcPts val="1000"/>
              </a:spcAft>
              <a:buClr>
                <a:srgbClr val="00918A"/>
              </a:buClr>
              <a:buFont typeface="+mj-lt"/>
              <a:buAutoNum type="arabicPeriod"/>
              <a:defRPr sz="1600" b="0" i="0" baseline="0">
                <a:solidFill>
                  <a:srgbClr val="1B2764"/>
                </a:solidFill>
                <a:latin typeface="Century Gothic"/>
                <a:cs typeface="Century Gothic"/>
              </a:defRPr>
            </a:lvl1pPr>
            <a:lvl2pPr marL="420624" indent="-228600">
              <a:spcBef>
                <a:spcPts val="0"/>
              </a:spcBef>
              <a:spcAft>
                <a:spcPts val="1000"/>
              </a:spcAft>
              <a:buClr>
                <a:srgbClr val="A00068"/>
              </a:buClr>
              <a:buFont typeface="+mj-lt"/>
              <a:buAutoNum type="arabicPeriod"/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2pPr>
            <a:lvl3pPr marL="914400" indent="0">
              <a:spcBef>
                <a:spcPts val="0"/>
              </a:spcBef>
              <a:spcAft>
                <a:spcPts val="1000"/>
              </a:spcAft>
              <a:buNone/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060907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8B6EA97C-76B6-4D2B-8789-2AA0878D5D47}" type="datetimeFigureOut">
              <a:rPr lang="en-US">
                <a:solidFill>
                  <a:prstClr val="black"/>
                </a:solidFill>
                <a:latin typeface="Calibri"/>
              </a:rPr>
              <a:pPr>
                <a:defRPr/>
              </a:pPr>
              <a:t>2/6/2013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764E8ABB-C1FB-48CB-8FB3-606E714F8801}" type="slidenum">
              <a:rPr lang="en-US">
                <a:solidFill>
                  <a:prstClr val="black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8548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18451-E153-4DFD-AC4D-35544DD62EA1}" type="datetimeFigureOut">
              <a:rPr lang="en-US">
                <a:solidFill>
                  <a:prstClr val="black"/>
                </a:solidFill>
                <a:latin typeface="Calibri"/>
              </a:rPr>
              <a:pPr>
                <a:defRPr/>
              </a:pPr>
              <a:t>2/6/2013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D2674-91FC-4D38-AFAC-22985BB45E20}" type="slidenum">
              <a:rPr lang="en-US">
                <a:solidFill>
                  <a:prstClr val="black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106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684" y="1104162"/>
            <a:ext cx="8028432" cy="623832"/>
          </a:xfrm>
          <a:prstGeom prst="rect">
            <a:avLst/>
          </a:prstGeom>
        </p:spPr>
        <p:txBody>
          <a:bodyPr/>
          <a:lstStyle>
            <a:lvl1pPr algn="l">
              <a:defRPr sz="3200" b="0" i="0">
                <a:solidFill>
                  <a:srgbClr val="A00068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92163" y="1728788"/>
            <a:ext cx="8029575" cy="4681728"/>
          </a:xfrm>
          <a:prstGeom prst="rect">
            <a:avLst/>
          </a:prstGeom>
        </p:spPr>
        <p:txBody>
          <a:bodyPr vert="horz"/>
          <a:lstStyle>
            <a:lvl1pPr marL="228600" indent="-228600">
              <a:spcBef>
                <a:spcPts val="0"/>
              </a:spcBef>
              <a:spcAft>
                <a:spcPts val="1000"/>
              </a:spcAft>
              <a:buClr>
                <a:srgbClr val="00918A"/>
              </a:buClr>
              <a:buFont typeface="+mj-lt"/>
              <a:buAutoNum type="arabicPeriod"/>
              <a:defRPr sz="1600" b="0" i="0" baseline="0">
                <a:solidFill>
                  <a:srgbClr val="1B2764"/>
                </a:solidFill>
                <a:latin typeface="Century Gothic"/>
                <a:cs typeface="Century Gothic"/>
              </a:defRPr>
            </a:lvl1pPr>
            <a:lvl2pPr marL="420624" indent="-228600">
              <a:spcBef>
                <a:spcPts val="0"/>
              </a:spcBef>
              <a:spcAft>
                <a:spcPts val="1000"/>
              </a:spcAft>
              <a:buClr>
                <a:srgbClr val="A00068"/>
              </a:buClr>
              <a:buFont typeface="+mj-lt"/>
              <a:buAutoNum type="arabicPeriod"/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2pPr>
            <a:lvl3pPr marL="914400" indent="0">
              <a:spcBef>
                <a:spcPts val="0"/>
              </a:spcBef>
              <a:spcAft>
                <a:spcPts val="1000"/>
              </a:spcAft>
              <a:buNone/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1600" b="0" i="0">
                <a:solidFill>
                  <a:srgbClr val="1B2764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8B6EA97C-76B6-4D2B-8789-2AA0878D5D47}" type="datetimeFigureOut">
              <a:rPr lang="en-US"/>
              <a:pPr>
                <a:defRPr/>
              </a:pPr>
              <a:t>2/6/2013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764E8ABB-C1FB-48CB-8FB3-606E714F8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18451-E153-4DFD-AC4D-35544DD62EA1}" type="datetimeFigureOut">
              <a:rPr lang="en-US"/>
              <a:pPr>
                <a:defRPr/>
              </a:pPr>
              <a:t>2/6/2013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D2674-91FC-4D38-AFAC-22985BB45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26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05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2/6/2013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78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NPH218 PPT_TC_temp_r02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AA2FAF1C-0AA8-4349-B7C3-7050F5CEDEB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2/6/2013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5EC14F29-2CAA-44AB-99DF-B3C03EE161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05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 defTabSz="91440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 defTabSz="914400">
              <a:defRPr/>
            </a:pPr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 defTabSz="914400">
              <a:defRPr/>
            </a:pPr>
            <a:fld id="{80EABCD4-0D51-4FC4-8513-D6CAC76CF104}" type="slidenum">
              <a:rPr lang="en-US">
                <a:solidFill>
                  <a:srgbClr val="000000"/>
                </a:solidFill>
                <a:latin typeface="Arial" charset="0"/>
                <a:cs typeface="+mn-cs"/>
              </a:rPr>
              <a:pPr defTabSz="914400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74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NPH218 PPT_TC_temp_r02.jpg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430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wmf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ctrTitle"/>
          </p:nvPr>
        </p:nvSpPr>
        <p:spPr bwMode="auto">
          <a:xfrm>
            <a:off x="790575" y="2814638"/>
            <a:ext cx="8027988" cy="14700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entury Gothic" pitchFamily="34" charset="0"/>
                <a:ea typeface="Century Gothic" pitchFamily="34" charset="0"/>
                <a:cs typeface="Century Gothic" pitchFamily="34" charset="0"/>
              </a:rPr>
              <a:t/>
            </a:r>
            <a:br>
              <a:rPr lang="en-US" dirty="0" smtClean="0">
                <a:latin typeface="Century Gothic" pitchFamily="34" charset="0"/>
                <a:ea typeface="Century Gothic" pitchFamily="34" charset="0"/>
                <a:cs typeface="Century Gothic" pitchFamily="34" charset="0"/>
              </a:rPr>
            </a:br>
            <a:endParaRPr lang="en-US" dirty="0" smtClean="0">
              <a:latin typeface="Century Gothic" pitchFamily="34" charset="0"/>
              <a:ea typeface="Century Gothic" pitchFamily="34" charset="0"/>
              <a:cs typeface="Century Gothi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01688" y="2376488"/>
            <a:ext cx="8027987" cy="876300"/>
          </a:xfrm>
        </p:spPr>
        <p:txBody>
          <a:bodyPr/>
          <a:lstStyle/>
          <a:p>
            <a:pPr algn="ctr">
              <a:defRPr/>
            </a:pPr>
            <a:r>
              <a:rPr lang="en-US" sz="2400" dirty="0" smtClean="0">
                <a:solidFill>
                  <a:srgbClr val="A00068"/>
                </a:solidFill>
                <a:latin typeface="+mj-lt"/>
              </a:rPr>
              <a:t>Welcome to the Leadership for Safety Webinar</a:t>
            </a:r>
          </a:p>
          <a:p>
            <a:pPr algn="ctr">
              <a:defRPr/>
            </a:pPr>
            <a:r>
              <a:rPr lang="en-US" sz="2800" dirty="0" smtClean="0">
                <a:latin typeface="+mj-lt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+mj-lt"/>
              </a:rPr>
              <a:t>Safety Attitude Questionnaire: </a:t>
            </a:r>
          </a:p>
          <a:p>
            <a:pPr algn="ctr">
              <a:defRPr/>
            </a:pPr>
            <a:r>
              <a:rPr lang="en-US" dirty="0" smtClean="0">
                <a:solidFill>
                  <a:srgbClr val="002060"/>
                </a:solidFill>
                <a:latin typeface="+mj-lt"/>
              </a:rPr>
              <a:t>Unit-Level Results on Teamwork and Non-Punitive Response to Error </a:t>
            </a:r>
          </a:p>
        </p:txBody>
      </p:sp>
      <p:sp>
        <p:nvSpPr>
          <p:cNvPr id="4100" name="Text Placeholder 5"/>
          <p:cNvSpPr>
            <a:spLocks noGrp="1"/>
          </p:cNvSpPr>
          <p:nvPr>
            <p:ph type="body" sz="quarter" idx="10"/>
          </p:nvPr>
        </p:nvSpPr>
        <p:spPr bwMode="auto">
          <a:xfrm>
            <a:off x="801688" y="4789846"/>
            <a:ext cx="8027988" cy="582612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endParaRPr lang="en-US" dirty="0" smtClean="0">
              <a:latin typeface="Century Gothic" pitchFamily="34" charset="0"/>
              <a:ea typeface="Century Gothic" pitchFamily="34" charset="0"/>
              <a:cs typeface="Century Gothic" pitchFamily="34" charset="0"/>
            </a:endParaRPr>
          </a:p>
          <a:p>
            <a:pPr algn="ctr"/>
            <a:r>
              <a:rPr lang="en-US" dirty="0" smtClean="0">
                <a:latin typeface="Calibri" pitchFamily="34" charset="0"/>
                <a:ea typeface="Century Gothic" pitchFamily="34" charset="0"/>
                <a:cs typeface="Century Gothic" pitchFamily="34" charset="0"/>
              </a:rPr>
              <a:t>The webinar will be starting momentarily…</a:t>
            </a:r>
          </a:p>
        </p:txBody>
      </p:sp>
      <p:sp>
        <p:nvSpPr>
          <p:cNvPr id="4101" name="Text Placeholder 6"/>
          <p:cNvSpPr>
            <a:spLocks noGrp="1"/>
          </p:cNvSpPr>
          <p:nvPr>
            <p:ph type="body" sz="quarter" idx="11"/>
          </p:nvPr>
        </p:nvSpPr>
        <p:spPr bwMode="auto">
          <a:xfrm>
            <a:off x="790575" y="5287963"/>
            <a:ext cx="8027988" cy="754062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Century Gothic" pitchFamily="34" charset="0"/>
              <a:ea typeface="Century Gothic" pitchFamily="34" charset="0"/>
              <a:cs typeface="Century Gothic" pitchFamily="34" charset="0"/>
            </a:endParaRPr>
          </a:p>
          <a:p>
            <a:pPr algn="ctr"/>
            <a:r>
              <a:rPr lang="en-US" smtClean="0">
                <a:latin typeface="Calibri" pitchFamily="34" charset="0"/>
                <a:ea typeface="Century Gothic" pitchFamily="34" charset="0"/>
                <a:cs typeface="Century Gothic" pitchFamily="34" charset="0"/>
              </a:rPr>
              <a:t>If you are having technical difficulties please contact 202-495-3356 or ltiscornia@naph.org</a:t>
            </a:r>
          </a:p>
        </p:txBody>
      </p:sp>
      <p:pic>
        <p:nvPicPr>
          <p:cNvPr id="4102" name="Picture 1" descr="The NAPH Safety Network is a collaborative of the Transformation Center, an affiliate of the National Public Health and Hospital Institute.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50" y="3615793"/>
            <a:ext cx="5143500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Key Domain One: Teamwork</a:t>
            </a:r>
            <a:endParaRPr lang="en-US" b="1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752600"/>
            <a:ext cx="8275114" cy="4677731"/>
          </a:xfrm>
        </p:spPr>
        <p:txBody>
          <a:bodyPr/>
          <a:lstStyle/>
          <a:p>
            <a:r>
              <a:rPr lang="en-US" sz="2000" u="sng" dirty="0" smtClean="0">
                <a:latin typeface="+mj-lt"/>
              </a:rPr>
              <a:t>Driven by Answers to </a:t>
            </a:r>
            <a:r>
              <a:rPr lang="en-US" sz="2000" u="sng" dirty="0" smtClean="0">
                <a:latin typeface="+mj-lt"/>
              </a:rPr>
              <a:t>Six </a:t>
            </a:r>
            <a:r>
              <a:rPr lang="en-US" sz="2000" u="sng" dirty="0" smtClean="0">
                <a:latin typeface="+mj-lt"/>
              </a:rPr>
              <a:t>Questions</a:t>
            </a:r>
            <a:endParaRPr lang="en-US" u="sng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Nurse </a:t>
            </a:r>
            <a:r>
              <a:rPr lang="en-US" sz="2000" dirty="0">
                <a:latin typeface="+mj-lt"/>
              </a:rPr>
              <a:t>input is well received in this clinical area.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In </a:t>
            </a:r>
            <a:r>
              <a:rPr lang="en-US" sz="2000" dirty="0">
                <a:latin typeface="+mj-lt"/>
              </a:rPr>
              <a:t>this clinical area, it is difficult to speak up if I perceive a problem with patient care.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Disagreements </a:t>
            </a:r>
            <a:r>
              <a:rPr lang="en-US" sz="2000" dirty="0">
                <a:latin typeface="+mj-lt"/>
              </a:rPr>
              <a:t>in this clinical area are resolved appropriately (i.e., not who is right, but what is best for the patient).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I </a:t>
            </a:r>
            <a:r>
              <a:rPr lang="en-US" sz="2000" dirty="0">
                <a:latin typeface="+mj-lt"/>
              </a:rPr>
              <a:t>have the support I need from other personnel to care for patients.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It </a:t>
            </a:r>
            <a:r>
              <a:rPr lang="en-US" sz="2000" dirty="0">
                <a:latin typeface="+mj-lt"/>
              </a:rPr>
              <a:t>is easy for personnel here to ask questions when there is something that they do not understand.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The </a:t>
            </a:r>
            <a:r>
              <a:rPr lang="en-US" sz="2000" dirty="0">
                <a:latin typeface="+mj-lt"/>
              </a:rPr>
              <a:t>physicians and nurses here work together as a well-coordinated team. </a:t>
            </a:r>
          </a:p>
          <a:p>
            <a:endParaRPr lang="en-US" sz="32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64E8ABB-C1FB-48CB-8FB3-606E714F8801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1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A poor teamwork score (less than 60% reporting positive teamwork)…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4600"/>
            <a:ext cx="8028430" cy="4677731"/>
          </a:xfrm>
        </p:spPr>
        <p:txBody>
          <a:bodyPr/>
          <a:lstStyle/>
          <a:p>
            <a:pPr marL="285750" lvl="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Results from persistent interpersonal dysfunction on the </a:t>
            </a:r>
            <a:r>
              <a:rPr lang="en-US" sz="2400" dirty="0" smtClean="0">
                <a:latin typeface="+mj-lt"/>
              </a:rPr>
              <a:t>unit</a:t>
            </a:r>
          </a:p>
          <a:p>
            <a:pPr marL="285750" lvl="0" indent="-285750">
              <a:spcAft>
                <a:spcPts val="0"/>
              </a:spcAft>
              <a:buFont typeface="Arial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285750" lvl="0" indent="-285750"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Predicts </a:t>
            </a:r>
            <a:r>
              <a:rPr lang="en-US" sz="2400" dirty="0">
                <a:latin typeface="+mj-lt"/>
              </a:rPr>
              <a:t>operational outcomes e.g. staff turnover, delays, etc.</a:t>
            </a:r>
          </a:p>
          <a:p>
            <a:pPr lvl="0" algn="ctr">
              <a:spcAft>
                <a:spcPts val="0"/>
              </a:spcAft>
            </a:pPr>
            <a:endParaRPr lang="en-US" sz="2800" i="1" dirty="0" smtClean="0">
              <a:latin typeface="+mj-lt"/>
            </a:endParaRPr>
          </a:p>
          <a:p>
            <a:pPr lvl="0" algn="ctr">
              <a:spcAft>
                <a:spcPts val="0"/>
              </a:spcAft>
            </a:pPr>
            <a:r>
              <a:rPr lang="en-US" sz="2800" i="1" dirty="0" smtClean="0">
                <a:latin typeface="+mj-lt"/>
              </a:rPr>
              <a:t>Needs </a:t>
            </a:r>
            <a:r>
              <a:rPr lang="en-US" sz="2800" i="1" dirty="0" smtClean="0">
                <a:latin typeface="+mj-lt"/>
              </a:rPr>
              <a:t>a specific leadership </a:t>
            </a:r>
            <a:r>
              <a:rPr lang="en-US" sz="2800" i="1" dirty="0">
                <a:latin typeface="+mj-lt"/>
              </a:rPr>
              <a:t>response: If teamwork score is low, find out which of the questions is dragging the score down and address that issue specifically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896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Key Domain Two: Safety Climate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u="sng" dirty="0" smtClean="0">
                <a:latin typeface="+mj-lt"/>
              </a:rPr>
              <a:t>Determined by scores on </a:t>
            </a:r>
            <a:r>
              <a:rPr lang="en-US" sz="2000" u="sng" dirty="0" smtClean="0">
                <a:latin typeface="+mj-lt"/>
              </a:rPr>
              <a:t>seven </a:t>
            </a:r>
            <a:r>
              <a:rPr lang="en-US" sz="2000" u="sng" dirty="0" smtClean="0">
                <a:latin typeface="+mj-lt"/>
              </a:rPr>
              <a:t>questions:</a:t>
            </a:r>
            <a:endParaRPr lang="en-US" sz="20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+mj-lt"/>
              </a:rPr>
              <a:t>I </a:t>
            </a:r>
            <a:r>
              <a:rPr lang="en-US" sz="2000" dirty="0">
                <a:latin typeface="+mj-lt"/>
              </a:rPr>
              <a:t>would feel safe being treated here as a patient. </a:t>
            </a:r>
            <a:endParaRPr lang="en-US" sz="2000" dirty="0" smtClean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+mj-lt"/>
              </a:rPr>
              <a:t>Medical </a:t>
            </a:r>
            <a:r>
              <a:rPr lang="en-US" sz="2000" dirty="0">
                <a:latin typeface="+mj-lt"/>
              </a:rPr>
              <a:t>errors are handled appropriately in this clinical area. </a:t>
            </a:r>
          </a:p>
          <a:p>
            <a:pPr marL="342900" indent="-342900">
              <a:buAutoNum type="arabicPeriod"/>
            </a:pPr>
            <a:r>
              <a:rPr lang="en-US" sz="2000" dirty="0" smtClean="0">
                <a:latin typeface="+mj-lt"/>
              </a:rPr>
              <a:t>I </a:t>
            </a:r>
            <a:r>
              <a:rPr lang="en-US" sz="2000" dirty="0">
                <a:latin typeface="+mj-lt"/>
              </a:rPr>
              <a:t>know the proper channels to direct questions regarding patient safety in this clinical area. </a:t>
            </a:r>
            <a:endParaRPr lang="en-US" sz="2000" dirty="0" smtClean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+mj-lt"/>
              </a:rPr>
              <a:t>I </a:t>
            </a:r>
            <a:r>
              <a:rPr lang="en-US" sz="2000" dirty="0">
                <a:latin typeface="+mj-lt"/>
              </a:rPr>
              <a:t>receive appropriate feedback about my performance</a:t>
            </a:r>
            <a:r>
              <a:rPr lang="en-US" sz="2000" dirty="0" smtClean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dirty="0" smtClean="0">
                <a:latin typeface="+mj-lt"/>
              </a:rPr>
              <a:t>In </a:t>
            </a:r>
            <a:r>
              <a:rPr lang="en-US" sz="2000" dirty="0">
                <a:latin typeface="+mj-lt"/>
              </a:rPr>
              <a:t>this clinical area, it is difficult to discuss errors</a:t>
            </a:r>
            <a:r>
              <a:rPr lang="en-US" sz="2000" dirty="0" smtClean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000" dirty="0" smtClean="0">
                <a:latin typeface="+mj-lt"/>
              </a:rPr>
              <a:t>I </a:t>
            </a:r>
            <a:r>
              <a:rPr lang="en-US" sz="2000" dirty="0">
                <a:latin typeface="+mj-lt"/>
              </a:rPr>
              <a:t>am encouraged by my colleagues to report any patient safety concerns I may have. </a:t>
            </a:r>
            <a:endParaRPr lang="en-US" sz="2000" dirty="0" smtClean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+mj-lt"/>
              </a:rPr>
              <a:t>The </a:t>
            </a:r>
            <a:r>
              <a:rPr lang="en-US" sz="2000" dirty="0">
                <a:latin typeface="+mj-lt"/>
              </a:rPr>
              <a:t>culture in this clinical area makes it easy to learn from the errors of others. </a:t>
            </a:r>
          </a:p>
        </p:txBody>
      </p:sp>
    </p:spTree>
    <p:extLst>
      <p:ext uri="{BB962C8B-B14F-4D97-AF65-F5344CB8AC3E}">
        <p14:creationId xmlns:p14="http://schemas.microsoft.com/office/powerpoint/2010/main" val="25645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Poor safety climate scores (&lt;60%)…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600" dirty="0" smtClean="0">
                <a:latin typeface="+mj-lt"/>
              </a:rPr>
              <a:t>Predict poor clinical outcomes, and high staff injury rates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600" dirty="0" smtClean="0">
                <a:latin typeface="+mj-lt"/>
              </a:rPr>
              <a:t>Result from perceived lack of commitment to safety by leadership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600" i="1" dirty="0" smtClean="0">
                <a:latin typeface="+mj-lt"/>
              </a:rPr>
              <a:t>Leadership response: demonstrate eagerness to learn about safety problems, and willingness to do something about them</a:t>
            </a:r>
            <a:endParaRPr lang="en-US" sz="2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74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latin typeface="+mj-lt"/>
              </a:rPr>
              <a:t>Key Support Domain: Resilience (Burnout)</a:t>
            </a:r>
            <a:endParaRPr lang="en-US" sz="28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u="sng" dirty="0" smtClean="0">
                <a:latin typeface="+mj-lt"/>
              </a:rPr>
              <a:t>Determined by scores on </a:t>
            </a:r>
            <a:r>
              <a:rPr lang="en-US" sz="2000" u="sng" dirty="0" smtClean="0">
                <a:latin typeface="+mj-lt"/>
              </a:rPr>
              <a:t>four </a:t>
            </a:r>
            <a:r>
              <a:rPr lang="en-US" sz="2000" u="sng" dirty="0" smtClean="0">
                <a:latin typeface="+mj-lt"/>
              </a:rPr>
              <a:t>questions</a:t>
            </a:r>
            <a:r>
              <a:rPr lang="en-US" sz="2000" dirty="0" smtClean="0">
                <a:latin typeface="+mj-lt"/>
              </a:rPr>
              <a:t>:</a:t>
            </a:r>
            <a:endParaRPr lang="en-US" sz="2000" dirty="0">
              <a:latin typeface="+mj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B2764"/>
                </a:solidFill>
                <a:latin typeface="+mj-lt"/>
              </a:rPr>
              <a:t>I </a:t>
            </a:r>
            <a:r>
              <a:rPr lang="en-US" sz="2000" dirty="0">
                <a:solidFill>
                  <a:srgbClr val="1B2764"/>
                </a:solidFill>
                <a:latin typeface="+mj-lt"/>
              </a:rPr>
              <a:t>feel fatigued when I get up in the morning and a have to face another day on the job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B2764"/>
                </a:solidFill>
                <a:latin typeface="+mj-lt"/>
              </a:rPr>
              <a:t>I </a:t>
            </a:r>
            <a:r>
              <a:rPr lang="en-US" sz="2000" dirty="0">
                <a:solidFill>
                  <a:srgbClr val="1B2764"/>
                </a:solidFill>
                <a:latin typeface="+mj-lt"/>
              </a:rPr>
              <a:t>feel burned out from my work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B2764"/>
                </a:solidFill>
                <a:latin typeface="+mj-lt"/>
              </a:rPr>
              <a:t>I </a:t>
            </a:r>
            <a:r>
              <a:rPr lang="en-US" sz="2000" dirty="0">
                <a:solidFill>
                  <a:srgbClr val="1B2764"/>
                </a:solidFill>
                <a:latin typeface="+mj-lt"/>
              </a:rPr>
              <a:t>feel frustrated by my job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B2764"/>
                </a:solidFill>
                <a:latin typeface="+mj-lt"/>
              </a:rPr>
              <a:t>I </a:t>
            </a:r>
            <a:r>
              <a:rPr lang="en-US" sz="2000" dirty="0">
                <a:solidFill>
                  <a:srgbClr val="1B2764"/>
                </a:solidFill>
                <a:latin typeface="+mj-lt"/>
              </a:rPr>
              <a:t>feel I am working too hard on my job </a:t>
            </a:r>
            <a:endParaRPr lang="en-US" sz="2000" dirty="0" smtClean="0">
              <a:solidFill>
                <a:srgbClr val="1B2764"/>
              </a:solidFill>
              <a:latin typeface="+mj-lt"/>
            </a:endParaRP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 smtClean="0">
                <a:latin typeface="+mj-lt"/>
              </a:rPr>
              <a:t>Leadership </a:t>
            </a:r>
            <a:r>
              <a:rPr lang="en-US" sz="2000" dirty="0" smtClean="0">
                <a:latin typeface="+mj-lt"/>
              </a:rPr>
              <a:t>Response:</a:t>
            </a:r>
          </a:p>
          <a:p>
            <a:pPr algn="ctr"/>
            <a:r>
              <a:rPr lang="en-US" sz="2000" i="1" dirty="0" smtClean="0">
                <a:latin typeface="+mj-lt"/>
              </a:rPr>
              <a:t>For units with HIGH resilience, you can go ahead with a new initiative even if safety or teamwork scores are low (but you will need to address the specifics of why these scores are low)</a:t>
            </a:r>
          </a:p>
          <a:p>
            <a:pPr algn="ctr"/>
            <a:r>
              <a:rPr lang="en-US" sz="2000" i="1" dirty="0" smtClean="0">
                <a:latin typeface="+mj-lt"/>
              </a:rPr>
              <a:t>For units with low resilience AND low teamwork/safety climate scores, you must first deal with the burnout issues before you can hope to accomplish ANY change initiative.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6502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B2764"/>
                </a:solidFill>
              </a:rPr>
              <a:t>The </a:t>
            </a:r>
            <a:r>
              <a:rPr lang="en-US" dirty="0" err="1">
                <a:solidFill>
                  <a:srgbClr val="1B2764"/>
                </a:solidFill>
              </a:rPr>
              <a:t>MetroHealth</a:t>
            </a:r>
            <a:r>
              <a:rPr lang="en-US" dirty="0">
                <a:solidFill>
                  <a:srgbClr val="1B2764"/>
                </a:solidFill>
              </a:rPr>
              <a:t> System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1B2764"/>
                </a:solidFill>
              </a:rPr>
              <a:t>Run charts for 2010, 2011, 2012 for VAP, CLBSI, and CAUTI </a:t>
            </a:r>
          </a:p>
        </p:txBody>
      </p:sp>
    </p:spTree>
    <p:extLst>
      <p:ext uri="{BB962C8B-B14F-4D97-AF65-F5344CB8AC3E}">
        <p14:creationId xmlns:p14="http://schemas.microsoft.com/office/powerpoint/2010/main" val="378895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 txBox="1">
            <a:spLocks noGrp="1"/>
          </p:cNvSpPr>
          <p:nvPr/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694A3ED7-D6AD-4887-B0FF-3FF62AF4C5F6}" type="slidenum">
              <a:rPr lang="en-US">
                <a:solidFill>
                  <a:srgbClr val="000000"/>
                </a:solidFill>
                <a:latin typeface="Arial"/>
                <a:cs typeface="+mn-cs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US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pic>
        <p:nvPicPr>
          <p:cNvPr id="3075" name="Picture 5" descr="MetroHealth observed the follow number of CLBSI infections:&#10;&#10;2010: 14 in the ICU, 40 in the non-ICU, rate=2.91 (infections per 1000 catheter days)&#10;2011: 23 in the ICU, 28 in the non-ICU, rate=2.58&#10;2012: 10 in the ICU, 25 in the non-ICU rate=1.86&#10;" title="Catheter Related Bloodstream Infections (CLBSI), 2010-2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674100" cy="593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30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 txBox="1">
            <a:spLocks noGrp="1"/>
          </p:cNvSpPr>
          <p:nvPr/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AB2CFC05-C154-416E-BC6E-461D4714FC29}" type="slidenum">
              <a:rPr lang="en-US">
                <a:solidFill>
                  <a:srgbClr val="000000"/>
                </a:solidFill>
                <a:latin typeface="Arial"/>
                <a:cs typeface="+mn-cs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en-US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pic>
        <p:nvPicPr>
          <p:cNvPr id="4099" name="Picture 5" descr="Total hospital acquired catheter related bloodstream infections (ICU and non-ICU, 2010 to 2012)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49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6172200" y="2514600"/>
            <a:ext cx="1752600" cy="2743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7391400" y="4191000"/>
            <a:ext cx="17526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83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36870" grpId="1" animBg="1"/>
      <p:bldP spid="3687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 txBox="1">
            <a:spLocks noGrp="1"/>
          </p:cNvSpPr>
          <p:nvPr/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83426FA-79B1-48DE-AFEA-5B26CCE92282}" type="slidenum">
              <a:rPr lang="en-US">
                <a:solidFill>
                  <a:srgbClr val="000000"/>
                </a:solidFill>
                <a:latin typeface="Arial"/>
                <a:cs typeface="+mn-cs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US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pic>
        <p:nvPicPr>
          <p:cNvPr id="5123" name="Picture 5" descr="MetroHealth experienced the following number of VAP infections:&#10;2010: 51, rate=4.81 (pneumonias per 1000 ventilator days)&#10;2011: 51, rate=4.69 &#10;2012: 35, rate=4.14" title="Ventilator Associated Pneumonia (VAP) 2010 to 2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674100" cy="593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20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Ventilator associated pneumonia 2011 to 2012, infections per month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764588" cy="622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 txBox="1">
            <a:spLocks noGrp="1"/>
          </p:cNvSpPr>
          <p:nvPr/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45A8CDA-CEE9-4A00-AC6F-657BD84F7EDA}" type="slidenum">
              <a:rPr lang="en-US">
                <a:solidFill>
                  <a:srgbClr val="000000"/>
                </a:solidFill>
                <a:latin typeface="Arial"/>
                <a:cs typeface="+mn-cs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en-US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5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792163" y="1104900"/>
            <a:ext cx="8029575" cy="6238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dirty="0" smtClean="0">
                <a:latin typeface="+mj-lt"/>
                <a:ea typeface="Century Gothic" pitchFamily="34" charset="0"/>
                <a:cs typeface="Century Gothic" pitchFamily="34" charset="0"/>
              </a:rPr>
              <a:t>Chat Box</a:t>
            </a:r>
          </a:p>
        </p:txBody>
      </p:sp>
      <p:sp>
        <p:nvSpPr>
          <p:cNvPr id="5124" name="TextBox 10"/>
          <p:cNvSpPr txBox="1">
            <a:spLocks noChangeArrowheads="1"/>
          </p:cNvSpPr>
          <p:nvPr/>
        </p:nvSpPr>
        <p:spPr bwMode="auto">
          <a:xfrm>
            <a:off x="620713" y="2149475"/>
            <a:ext cx="34417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1B2764"/>
                </a:solidFill>
                <a:latin typeface="+mj-lt"/>
              </a:rPr>
              <a:t>Please use the Chat Box on the webinar screen to type your question or comment at any time.</a:t>
            </a:r>
          </a:p>
          <a:p>
            <a:endParaRPr lang="en-US" dirty="0">
              <a:solidFill>
                <a:srgbClr val="1B2764"/>
              </a:solidFill>
              <a:latin typeface="+mj-lt"/>
            </a:endParaRPr>
          </a:p>
          <a:p>
            <a:r>
              <a:rPr lang="en-US" b="1" dirty="0">
                <a:solidFill>
                  <a:srgbClr val="1B2764"/>
                </a:solidFill>
                <a:latin typeface="+mj-lt"/>
              </a:rPr>
              <a:t>NOW: Use the Chat Box to sign in. Enter your organization and names of all people in the room.</a:t>
            </a:r>
          </a:p>
        </p:txBody>
      </p:sp>
      <p:pic>
        <p:nvPicPr>
          <p:cNvPr id="3074" name="Picture 2" descr="Please use the Chat Box on the webinar screen to type your question or comment at any time.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562" y="1812925"/>
            <a:ext cx="315277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 txBox="1">
            <a:spLocks noGrp="1"/>
          </p:cNvSpPr>
          <p:nvPr/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8F8DF6B-AD9F-4324-AC9B-BBCFD0DCF68B}" type="slidenum">
              <a:rPr lang="en-US">
                <a:solidFill>
                  <a:srgbClr val="000000"/>
                </a:solidFill>
                <a:latin typeface="Arial"/>
                <a:cs typeface="+mn-cs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en-US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pic>
        <p:nvPicPr>
          <p:cNvPr id="7171" name="Picture 7" descr="MetroHealth experienced the following number of CAUTI infections:&#10;&#10;2010: 167, rate=8.72 (infections per 1000 catheter days)&#10;2011: 119, rate=4.12&#10;2012: 76, rate=3.11" title="Catheter Associated Urinary Tract Infection (CAUTI) 2010-2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674100" cy="593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3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 txBox="1">
            <a:spLocks noGrp="1"/>
          </p:cNvSpPr>
          <p:nvPr/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F7B5D291-858E-4407-B7CA-5460CF2024E7}" type="slidenum">
              <a:rPr lang="en-US">
                <a:solidFill>
                  <a:srgbClr val="000000"/>
                </a:solidFill>
                <a:latin typeface="Arial"/>
                <a:cs typeface="+mn-cs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US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pic>
        <p:nvPicPr>
          <p:cNvPr id="8195" name="Picture 9" descr="Catheter associated urinary tract infections (ICU and non-ICU) between 2010 and 2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75"/>
            <a:ext cx="91440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72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2011: 118 CAUTI, 51 CLBSI, 51 VAP&#10;2012: 75 CAUTI, 35 CLBSI, 35 VAP&#10;&#10;Overall, MetroHealth experienced a 34% reduction from 2011 to 2012." title="Total BSI, VAP, UTI 2011 to 2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674100" cy="593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0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 txBox="1">
            <a:spLocks noGrp="1"/>
          </p:cNvSpPr>
          <p:nvPr/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91C097-7D34-42AD-A596-7229F71B20D5}" type="slidenum">
              <a:rPr lang="en-US">
                <a:solidFill>
                  <a:srgbClr val="000000"/>
                </a:solidFill>
                <a:latin typeface="Arial"/>
                <a:cs typeface="+mn-cs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en-US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pic>
        <p:nvPicPr>
          <p:cNvPr id="10243" name="Picture 11" descr="Total BSI, VAP and CAUTI 2011 to 2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674100" cy="593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566738" y="115728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2900" b="1" dirty="0" smtClean="0">
                <a:solidFill>
                  <a:srgbClr val="A00068"/>
                </a:solidFill>
              </a:rPr>
              <a:t>Next Month:</a:t>
            </a:r>
            <a:r>
              <a:rPr lang="en-US" sz="2900" b="1" dirty="0" smtClean="0">
                <a:solidFill>
                  <a:srgbClr val="002060"/>
                </a:solidFill>
              </a:rPr>
              <a:t/>
            </a:r>
            <a:br>
              <a:rPr lang="en-US" sz="2900" b="1" dirty="0" smtClean="0">
                <a:solidFill>
                  <a:srgbClr val="002060"/>
                </a:solidFill>
              </a:rPr>
            </a:br>
            <a:r>
              <a:rPr lang="en-US" sz="1800" b="1" dirty="0" smtClean="0">
                <a:solidFill>
                  <a:srgbClr val="A00068"/>
                </a:solidFill>
              </a:rPr>
              <a:t>Tuesday February 12</a:t>
            </a:r>
            <a:r>
              <a:rPr lang="en-US" sz="1800" b="1" baseline="30000" dirty="0" smtClean="0">
                <a:solidFill>
                  <a:srgbClr val="A00068"/>
                </a:solidFill>
              </a:rPr>
              <a:t>th</a:t>
            </a:r>
            <a:r>
              <a:rPr lang="en-US" sz="1800" b="1" dirty="0" smtClean="0">
                <a:solidFill>
                  <a:srgbClr val="A00068"/>
                </a:solidFill>
              </a:rPr>
              <a:t> 8am PT/9am MT/10am CT/ 11am ET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528638" y="2189163"/>
            <a:ext cx="8305800" cy="46783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2800" dirty="0" smtClean="0">
                <a:solidFill>
                  <a:srgbClr val="1B2764"/>
                </a:solidFill>
              </a:rPr>
              <a:t>Just Culture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1B2764"/>
                </a:solidFill>
              </a:rPr>
              <a:t>Have </a:t>
            </a:r>
            <a:r>
              <a:rPr lang="en-US" sz="2200" dirty="0">
                <a:solidFill>
                  <a:srgbClr val="1B2764"/>
                </a:solidFill>
              </a:rPr>
              <a:t>a brief conversation with the chief nurse, or the head of HR, and ask the following questions: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1B2764"/>
                </a:solidFill>
              </a:rPr>
              <a:t>Did we initiate disciplinary action against any staff member (nurse, pharmacist, physician, nursing assistant…) because of a safety mishap in the last year?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rgbClr val="1B2764"/>
                </a:solidFill>
              </a:rPr>
              <a:t>If yes…</a:t>
            </a:r>
            <a:r>
              <a:rPr lang="en-US" sz="1800" i="1" u="sng" dirty="0">
                <a:solidFill>
                  <a:srgbClr val="1B2764"/>
                </a:solidFill>
              </a:rPr>
              <a:t>by what method</a:t>
            </a:r>
            <a:r>
              <a:rPr lang="en-US" sz="1800" dirty="0">
                <a:solidFill>
                  <a:srgbClr val="1B2764"/>
                </a:solidFill>
              </a:rPr>
              <a:t> did we decide that this was a problem with the individual? What is our method for determining individual culpability for safety mishaps?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1B2764"/>
                </a:solidFill>
              </a:rPr>
              <a:t>Be prepared to discuss what you’ve learned about your organization and how it decides when to hold people to account for their safety behaviors</a:t>
            </a:r>
            <a:r>
              <a:rPr lang="en-US" sz="2200" dirty="0" smtClean="0">
                <a:solidFill>
                  <a:srgbClr val="1B2764"/>
                </a:solidFill>
              </a:rPr>
              <a:t>. </a:t>
            </a:r>
          </a:p>
          <a:p>
            <a:pPr marL="857250" lvl="1" indent="-457200">
              <a:buFont typeface="Wingdings" pitchFamily="2" charset="2"/>
              <a:buChar char="Ø"/>
            </a:pPr>
            <a:r>
              <a:rPr lang="en-US" sz="1800" dirty="0" smtClean="0">
                <a:solidFill>
                  <a:srgbClr val="1B2764"/>
                </a:solidFill>
              </a:rPr>
              <a:t>Just Culture Algorithm, HR protocols, or other document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642938" y="1083904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2900" b="1" dirty="0" smtClean="0">
                <a:solidFill>
                  <a:srgbClr val="A00068"/>
                </a:solidFill>
              </a:rPr>
              <a:t>THANK YOU FOR JOINING US!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511079" y="1766294"/>
            <a:ext cx="8305800" cy="46783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i="1" dirty="0" smtClean="0">
                <a:solidFill>
                  <a:srgbClr val="1B2764"/>
                </a:solidFill>
              </a:rPr>
              <a:t>Monthly webinars are scheduled through March…Tell us if you’d like to continue!</a:t>
            </a:r>
            <a:r>
              <a:rPr lang="en-US" dirty="0" smtClean="0">
                <a:solidFill>
                  <a:srgbClr val="1B2764"/>
                </a:solidFill>
              </a:rPr>
              <a:t> </a:t>
            </a:r>
          </a:p>
          <a:p>
            <a:pPr marL="0" indent="0" algn="ctr">
              <a:buFont typeface="Arial" charset="0"/>
              <a:buNone/>
            </a:pPr>
            <a:endParaRPr lang="en-US" dirty="0" smtClean="0">
              <a:solidFill>
                <a:srgbClr val="1B2764"/>
              </a:solidFill>
            </a:endParaRPr>
          </a:p>
          <a:p>
            <a:pPr marL="0" indent="0" algn="ctr">
              <a:buFont typeface="Arial" charset="0"/>
              <a:buNone/>
            </a:pPr>
            <a:r>
              <a:rPr lang="en-US" dirty="0" smtClean="0">
                <a:solidFill>
                  <a:srgbClr val="1B2764"/>
                </a:solidFill>
              </a:rPr>
              <a:t>Feedback survey can be accessed in chat box.</a:t>
            </a:r>
          </a:p>
          <a:p>
            <a:pPr marL="0" indent="0">
              <a:buFont typeface="Arial" charset="0"/>
              <a:buNone/>
            </a:pPr>
            <a:endParaRPr lang="en-US" sz="2800" dirty="0" smtClean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061" y="4230094"/>
            <a:ext cx="2815898" cy="212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 bwMode="auto">
          <a:xfrm>
            <a:off x="792163" y="1287463"/>
            <a:ext cx="8029575" cy="6238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latin typeface="+mj-lt"/>
                <a:ea typeface="Century Gothic" pitchFamily="34" charset="0"/>
                <a:cs typeface="Century Gothic" pitchFamily="34" charset="0"/>
              </a:rPr>
              <a:t>Agenda for Today’s Webinar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313" y="1924050"/>
            <a:ext cx="8480425" cy="409733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None/>
              <a:defRPr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+mj-lt"/>
              </a:rPr>
              <a:t>Unit-level COS results from </a:t>
            </a:r>
            <a:r>
              <a:rPr lang="en-US" sz="2600" dirty="0" smtClean="0">
                <a:solidFill>
                  <a:srgbClr val="002060"/>
                </a:solidFill>
                <a:latin typeface="+mj-lt"/>
              </a:rPr>
              <a:t>San </a:t>
            </a:r>
            <a:r>
              <a:rPr lang="en-US" sz="2600" dirty="0">
                <a:solidFill>
                  <a:srgbClr val="002060"/>
                </a:solidFill>
                <a:latin typeface="+mj-lt"/>
              </a:rPr>
              <a:t>Francisco General Hospital, and UT Tyler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600" dirty="0" smtClean="0">
                <a:latin typeface="+mj-lt"/>
              </a:rPr>
              <a:t>Unit </a:t>
            </a:r>
            <a:r>
              <a:rPr lang="en-US" sz="2600" dirty="0">
                <a:latin typeface="+mj-lt"/>
              </a:rPr>
              <a:t>by unit COS data, resilience, and readiness for change</a:t>
            </a:r>
            <a:endParaRPr lang="en-US" sz="2600" dirty="0" smtClean="0">
              <a:solidFill>
                <a:srgbClr val="002060"/>
              </a:solidFill>
              <a:latin typeface="+mj-lt"/>
            </a:endParaRP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600" dirty="0" smtClean="0">
                <a:solidFill>
                  <a:srgbClr val="002060"/>
                </a:solidFill>
                <a:latin typeface="+mj-lt"/>
              </a:rPr>
              <a:t>Run chart “poster session”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600" dirty="0" smtClean="0">
                <a:latin typeface="+mj-lt"/>
              </a:rPr>
              <a:t>Next month’s focus: Just Culture – How to know whether to hold an individual to account for a safety mishap.</a:t>
            </a:r>
            <a:endParaRPr lang="en-US" sz="2600" dirty="0" smtClean="0">
              <a:solidFill>
                <a:srgbClr val="00918A"/>
              </a:solidFill>
              <a:latin typeface="+mj-lt"/>
            </a:endParaRPr>
          </a:p>
          <a:p>
            <a:pPr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4-Point Star 64"/>
          <p:cNvSpPr>
            <a:spLocks noChangeAspect="1"/>
          </p:cNvSpPr>
          <p:nvPr/>
        </p:nvSpPr>
        <p:spPr>
          <a:xfrm flipV="1">
            <a:off x="2356950" y="2890411"/>
            <a:ext cx="92075" cy="92075"/>
          </a:xfrm>
          <a:prstGeom prst="star4">
            <a:avLst/>
          </a:prstGeom>
          <a:solidFill>
            <a:schemeClr val="accent6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4-Point Star 76"/>
          <p:cNvSpPr>
            <a:spLocks noChangeAspect="1"/>
          </p:cNvSpPr>
          <p:nvPr/>
        </p:nvSpPr>
        <p:spPr>
          <a:xfrm flipV="1">
            <a:off x="7368687" y="3120599"/>
            <a:ext cx="92075" cy="92075"/>
          </a:xfrm>
          <a:prstGeom prst="star4">
            <a:avLst/>
          </a:prstGeom>
          <a:solidFill>
            <a:schemeClr val="accent6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7" name="Elbow Connector 86"/>
          <p:cNvCxnSpPr/>
          <p:nvPr/>
        </p:nvCxnSpPr>
        <p:spPr>
          <a:xfrm rot="16200000" flipH="1">
            <a:off x="7403612" y="3715911"/>
            <a:ext cx="1358900" cy="26035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5" name="Text Box 2"/>
          <p:cNvSpPr txBox="1">
            <a:spLocks noChangeArrowheads="1"/>
          </p:cNvSpPr>
          <p:nvPr/>
        </p:nvSpPr>
        <p:spPr bwMode="auto">
          <a:xfrm>
            <a:off x="360363" y="74613"/>
            <a:ext cx="84169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15000"/>
              </a:lnSpc>
            </a:pPr>
            <a:r>
              <a:rPr lang="en-US" sz="3600" b="1" dirty="0">
                <a:ea typeface="Calibri" pitchFamily="34" charset="0"/>
                <a:cs typeface="Times New Roman" pitchFamily="18" charset="0"/>
              </a:rPr>
              <a:t>Who is on Today’s </a:t>
            </a:r>
            <a:r>
              <a:rPr lang="en-US" sz="3600" b="1" dirty="0" smtClean="0">
                <a:ea typeface="Calibri" pitchFamily="34" charset="0"/>
                <a:cs typeface="Times New Roman" pitchFamily="18" charset="0"/>
              </a:rPr>
              <a:t>Call?</a:t>
            </a:r>
            <a:r>
              <a:rPr lang="en-US" sz="2000" b="1" dirty="0" smtClean="0">
                <a:ea typeface="Calibri" pitchFamily="34" charset="0"/>
                <a:cs typeface="Times New Roman" pitchFamily="18" charset="0"/>
              </a:rPr>
              <a:t> </a:t>
            </a:r>
            <a:endParaRPr lang="en-US" sz="2000" b="1" dirty="0">
              <a:solidFill>
                <a:srgbClr val="00918A"/>
              </a:solidFill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8" name="4-Point Star 107"/>
          <p:cNvSpPr>
            <a:spLocks noChangeAspect="1"/>
          </p:cNvSpPr>
          <p:nvPr/>
        </p:nvSpPr>
        <p:spPr>
          <a:xfrm flipV="1">
            <a:off x="7168662" y="6120974"/>
            <a:ext cx="93663" cy="93662"/>
          </a:xfrm>
          <a:prstGeom prst="star4">
            <a:avLst/>
          </a:prstGeom>
          <a:solidFill>
            <a:schemeClr val="accent6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87" name="Text Box 2"/>
          <p:cNvSpPr txBox="1">
            <a:spLocks noChangeArrowheads="1"/>
          </p:cNvSpPr>
          <p:nvPr/>
        </p:nvSpPr>
        <p:spPr bwMode="auto">
          <a:xfrm>
            <a:off x="7262325" y="6035249"/>
            <a:ext cx="1457325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900" b="1">
                <a:ea typeface="Calibri" pitchFamily="34" charset="0"/>
                <a:cs typeface="Times New Roman" pitchFamily="18" charset="0"/>
              </a:rPr>
              <a:t>Leadership Summit staff</a:t>
            </a:r>
            <a:endParaRPr lang="en-US" sz="90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6" name="4-Point Star 75"/>
          <p:cNvSpPr>
            <a:spLocks noChangeAspect="1"/>
          </p:cNvSpPr>
          <p:nvPr/>
        </p:nvSpPr>
        <p:spPr>
          <a:xfrm flipV="1">
            <a:off x="4847737" y="4957336"/>
            <a:ext cx="93663" cy="93663"/>
          </a:xfrm>
          <a:prstGeom prst="star4">
            <a:avLst/>
          </a:prstGeom>
          <a:solidFill>
            <a:srgbClr val="92D050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4-Point Star 79"/>
          <p:cNvSpPr>
            <a:spLocks noChangeAspect="1"/>
          </p:cNvSpPr>
          <p:nvPr/>
        </p:nvSpPr>
        <p:spPr>
          <a:xfrm flipV="1">
            <a:off x="1583931" y="2570530"/>
            <a:ext cx="93663" cy="93662"/>
          </a:xfrm>
          <a:prstGeom prst="star4">
            <a:avLst/>
          </a:prstGeom>
          <a:solidFill>
            <a:srgbClr val="92D050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9" name="Text Box 2"/>
          <p:cNvSpPr txBox="1">
            <a:spLocks noChangeArrowheads="1"/>
          </p:cNvSpPr>
          <p:nvPr/>
        </p:nvSpPr>
        <p:spPr bwMode="auto">
          <a:xfrm>
            <a:off x="-222738" y="1109236"/>
            <a:ext cx="193675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15000"/>
              </a:lnSpc>
            </a:pPr>
            <a:endParaRPr lang="en-US" sz="110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24" name="4-Point Star 123"/>
          <p:cNvSpPr>
            <a:spLocks noChangeAspect="1"/>
          </p:cNvSpPr>
          <p:nvPr/>
        </p:nvSpPr>
        <p:spPr>
          <a:xfrm flipV="1">
            <a:off x="7178187" y="6354336"/>
            <a:ext cx="93663" cy="93663"/>
          </a:xfrm>
          <a:prstGeom prst="star4">
            <a:avLst/>
          </a:prstGeom>
          <a:solidFill>
            <a:srgbClr val="92D050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04" name="Text Box 2"/>
          <p:cNvSpPr txBox="1">
            <a:spLocks noChangeArrowheads="1"/>
          </p:cNvSpPr>
          <p:nvPr/>
        </p:nvSpPr>
        <p:spPr bwMode="auto">
          <a:xfrm>
            <a:off x="7262325" y="6268611"/>
            <a:ext cx="167005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900" b="1">
                <a:ea typeface="Calibri" pitchFamily="34" charset="0"/>
                <a:cs typeface="Times New Roman" pitchFamily="18" charset="0"/>
              </a:rPr>
              <a:t>Guest speakers on today’s call</a:t>
            </a:r>
            <a:endParaRPr lang="en-US" sz="90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21" name="Text Box 2"/>
          <p:cNvSpPr txBox="1">
            <a:spLocks noChangeArrowheads="1"/>
          </p:cNvSpPr>
          <p:nvPr/>
        </p:nvSpPr>
        <p:spPr bwMode="auto">
          <a:xfrm>
            <a:off x="2630312" y="4284397"/>
            <a:ext cx="1165225" cy="363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15000"/>
              </a:lnSpc>
            </a:pPr>
            <a:r>
              <a:rPr lang="en-US" sz="800" b="1" dirty="0" smtClean="0">
                <a:ea typeface="Calibri" pitchFamily="34" charset="0"/>
                <a:cs typeface="Times New Roman" pitchFamily="18" charset="0"/>
              </a:rPr>
              <a:t>Kimberly Horton, DHA, MSN, FNP, RN, FACHE</a:t>
            </a:r>
            <a:endParaRPr lang="en-US" sz="1100" dirty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41" name="4-Point Star 140"/>
          <p:cNvSpPr>
            <a:spLocks noChangeAspect="1"/>
          </p:cNvSpPr>
          <p:nvPr/>
        </p:nvSpPr>
        <p:spPr>
          <a:xfrm flipV="1">
            <a:off x="388450" y="3120599"/>
            <a:ext cx="93663" cy="93663"/>
          </a:xfrm>
          <a:prstGeom prst="star4">
            <a:avLst/>
          </a:prstGeom>
          <a:solidFill>
            <a:srgbClr val="92D050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7"/>
          <a:stretch/>
        </p:blipFill>
        <p:spPr>
          <a:xfrm>
            <a:off x="6145682" y="1674812"/>
            <a:ext cx="767860" cy="834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6" name="4-Point Star 105"/>
          <p:cNvSpPr>
            <a:spLocks noChangeAspect="1"/>
          </p:cNvSpPr>
          <p:nvPr/>
        </p:nvSpPr>
        <p:spPr>
          <a:xfrm>
            <a:off x="6244401" y="2878410"/>
            <a:ext cx="115768" cy="115768"/>
          </a:xfrm>
          <a:prstGeom prst="star4">
            <a:avLst/>
          </a:prstGeom>
          <a:solidFill>
            <a:srgbClr val="92D050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3" descr="This map depicts the NAPH Safety Network by hospital location, and displays photos for each call participant next to their hospital/organization name."/>
          <p:cNvGrpSpPr/>
          <p:nvPr/>
        </p:nvGrpSpPr>
        <p:grpSpPr>
          <a:xfrm>
            <a:off x="43878" y="1056849"/>
            <a:ext cx="9189327" cy="5556250"/>
            <a:chOff x="43878" y="1056849"/>
            <a:chExt cx="9189327" cy="5556250"/>
          </a:xfrm>
        </p:grpSpPr>
        <p:grpSp>
          <p:nvGrpSpPr>
            <p:cNvPr id="7170" name="Group 4"/>
            <p:cNvGrpSpPr>
              <a:grpSpLocks/>
            </p:cNvGrpSpPr>
            <p:nvPr/>
          </p:nvGrpSpPr>
          <p:grpSpPr bwMode="auto">
            <a:xfrm>
              <a:off x="196362" y="1109236"/>
              <a:ext cx="8267700" cy="4959350"/>
              <a:chOff x="0" y="0"/>
              <a:chExt cx="8179435" cy="4958715"/>
            </a:xfrm>
          </p:grpSpPr>
          <p:grpSp>
            <p:nvGrpSpPr>
              <p:cNvPr id="7205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8179435" cy="4958715"/>
                <a:chOff x="0" y="0"/>
                <a:chExt cx="8179435" cy="4958715"/>
              </a:xfrm>
            </p:grpSpPr>
            <p:grpSp>
              <p:nvGrpSpPr>
                <p:cNvPr id="7207" name="Group 8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8179435" cy="4958715"/>
                  <a:chOff x="0" y="0"/>
                  <a:chExt cx="8179435" cy="4958715"/>
                </a:xfrm>
              </p:grpSpPr>
              <p:grpSp>
                <p:nvGrpSpPr>
                  <p:cNvPr id="7209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8179435" cy="4958715"/>
                    <a:chOff x="0" y="0"/>
                    <a:chExt cx="8179435" cy="4958715"/>
                  </a:xfrm>
                </p:grpSpPr>
                <p:grpSp>
                  <p:nvGrpSpPr>
                    <p:cNvPr id="7211" name="Group 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8179435" cy="4958715"/>
                      <a:chOff x="0" y="0"/>
                      <a:chExt cx="8179823" cy="4959350"/>
                    </a:xfrm>
                  </p:grpSpPr>
                  <p:grpSp>
                    <p:nvGrpSpPr>
                      <p:cNvPr id="7213" name="Group 1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8179823" cy="4959350"/>
                        <a:chOff x="0" y="0"/>
                        <a:chExt cx="8179823" cy="4959350"/>
                      </a:xfrm>
                    </p:grpSpPr>
                    <p:grpSp>
                      <p:nvGrpSpPr>
                        <p:cNvPr id="7215" name="Group 1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0" y="0"/>
                          <a:ext cx="8075930" cy="4959350"/>
                          <a:chOff x="0" y="0"/>
                          <a:chExt cx="8075930" cy="4959350"/>
                        </a:xfrm>
                      </p:grpSpPr>
                      <p:grpSp>
                        <p:nvGrpSpPr>
                          <p:cNvPr id="7222" name="Group 23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0" y="0"/>
                            <a:ext cx="8075930" cy="4959350"/>
                            <a:chOff x="0" y="0"/>
                            <a:chExt cx="8075930" cy="4959350"/>
                          </a:xfrm>
                        </p:grpSpPr>
                        <p:grpSp>
                          <p:nvGrpSpPr>
                            <p:cNvPr id="7224" name="Group 25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0" y="0"/>
                              <a:ext cx="8075930" cy="4959350"/>
                              <a:chOff x="0" y="0"/>
                              <a:chExt cx="8075930" cy="4959350"/>
                            </a:xfrm>
                          </p:grpSpPr>
                          <p:grpSp>
                            <p:nvGrpSpPr>
                              <p:cNvPr id="7226" name="Group 27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0" y="0"/>
                                <a:ext cx="8075930" cy="4959350"/>
                                <a:chOff x="0" y="0"/>
                                <a:chExt cx="8075930" cy="4959350"/>
                              </a:xfrm>
                            </p:grpSpPr>
                            <p:grpSp>
                              <p:nvGrpSpPr>
                                <p:cNvPr id="7228" name="Group 29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44450" y="0"/>
                                  <a:ext cx="8031480" cy="4959350"/>
                                  <a:chOff x="0" y="0"/>
                                  <a:chExt cx="8324697" cy="4959706"/>
                                </a:xfrm>
                              </p:grpSpPr>
                              <p:pic>
                                <p:nvPicPr>
                                  <p:cNvPr id="7247" name="Picture 48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4"/>
                                  <a:srcRect l="17781" t="21683" r="30214" b="23232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0" y="0"/>
                                    <a:ext cx="8324697" cy="495970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48" name="Picture 49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277977" y="2377440"/>
                                    <a:ext cx="102413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49" name="Picture 50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380390" y="2223821"/>
                                    <a:ext cx="102413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50" name="Picture 51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395020" y="2450592"/>
                                    <a:ext cx="102413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51" name="Picture 52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907084" y="3335732"/>
                                    <a:ext cx="102413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52" name="Picture 53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1865376" y="3599079"/>
                                    <a:ext cx="102412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53" name="Picture 54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2676029" y="3847795"/>
                                    <a:ext cx="102413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54" name="Picture 55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4608576" y="2509114"/>
                                    <a:ext cx="102412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55" name="Picture 56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5508345" y="1777594"/>
                                    <a:ext cx="102413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56" name="Picture 57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5508345" y="3035808"/>
                                    <a:ext cx="102413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57" name="Picture 58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5464454" y="4008730"/>
                                    <a:ext cx="102413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58" name="Picture 59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1462865" y="1622628"/>
                                    <a:ext cx="102413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  <p:pic>
                                <p:nvPicPr>
                                  <p:cNvPr id="7259" name="Picture 60" descr="C:\Users\ksreenivas\AppData\Local\Microsoft\Windows\Temporary Internet Files\Content.IE5\JUB3IRVH\MC900411406[1].wmf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rcRect r="887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 flipH="1">
                                    <a:off x="4573451" y="3847795"/>
                                    <a:ext cx="102413" cy="10972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</p:pic>
                            </p:grpSp>
                            <p:sp>
                              <p:nvSpPr>
                                <p:cNvPr id="7229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45659" y="1946167"/>
                                  <a:ext cx="2698750" cy="27749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San Francisco General Hospital and Trauma Center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30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132159" y="2965450"/>
                                  <a:ext cx="2272969" cy="26035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 algn="r"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Regional Medical Center at Memphis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31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200400" y="1695450"/>
                                  <a:ext cx="2232025" cy="29210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 algn="r"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 u="sng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Cook County Health &amp; Hospitals System 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32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639310" y="1835150"/>
                                  <a:ext cx="1867714" cy="278791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John H. Stroger, Jr. Hospital</a:t>
                                  </a:r>
                                  <a:b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</a:b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33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536679" y="2451100"/>
                                  <a:ext cx="2005055" cy="21145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 algn="r"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 u="sng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Truman Medical Centers 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34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410862" y="2573453"/>
                                  <a:ext cx="1266825" cy="36512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TMC- Hospital Hill 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TMC- Lakewood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35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0" y="3378200"/>
                                  <a:ext cx="1767469" cy="32131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 algn="ctr"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Los Angeles County Department</a:t>
                                  </a:r>
                                  <a:b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</a:b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 of Health Services 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36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28600" y="3630300"/>
                                  <a:ext cx="1756410" cy="751191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Harbor-UCLA Med Center</a:t>
                                  </a:r>
                                  <a:r>
                                    <a:rPr lang="en-US" sz="800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/>
                                  </a:r>
                                  <a:br>
                                    <a:rPr lang="en-US" sz="800">
                                      <a:ea typeface="Calibri" pitchFamily="34" charset="0"/>
                                      <a:cs typeface="Times New Roman" pitchFamily="18" charset="0"/>
                                    </a:rPr>
                                  </a:b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LAC+USC Healthcare Network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Rancho Los Amigos National</a:t>
                                  </a:r>
                                  <a:b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</a:b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    Rehab. Center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37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897129" y="3536950"/>
                                  <a:ext cx="1953511" cy="21145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Maricopa Medical Center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38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676050" y="3904670"/>
                                  <a:ext cx="1983740" cy="21145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 algn="ctr"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Univ. Medical Center of El Paso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39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233307" y="3671250"/>
                                  <a:ext cx="1983904" cy="21145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 algn="r"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UT-Health Science Center at Tyler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40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4567439" y="3935160"/>
                                  <a:ext cx="791339" cy="21145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 algn="r"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 u="sng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LSU-HCSD 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41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4742462" y="4072197"/>
                                  <a:ext cx="1075055" cy="37754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Interim 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Bogalusa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 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 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42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428355" y="2157095"/>
                                  <a:ext cx="2074202" cy="21145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Contra Costa Regional Med. Center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43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464018" y="2387713"/>
                                  <a:ext cx="2579711" cy="23368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Santa Clara Valley Health and Hospital System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44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984500" y="4006850"/>
                                  <a:ext cx="1536700" cy="21145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 algn="r"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 u="sng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Harris County Health System 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245" name="Text Box 2"/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3719191" y="4116705"/>
                                  <a:ext cx="1182461" cy="46037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Ben Taub General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LBJ Hospital 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Quentin Mease 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15000"/>
                                    </a:lnSpc>
                                  </a:pPr>
                                  <a:r>
                                    <a:rPr lang="en-US" sz="800" b="1">
                                      <a:ea typeface="Calibri" pitchFamily="34" charset="0"/>
                                      <a:cs typeface="Times New Roman" pitchFamily="18" charset="0"/>
                                    </a:rPr>
                                    <a:t> </a:t>
                                  </a:r>
                                  <a:endParaRPr lang="en-US" sz="1100">
                                    <a:ea typeface="Calibri" pitchFamily="34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cxnSp>
                              <p:nvCxnSpPr>
                                <p:cNvPr id="48" name="Straight Connector 47"/>
                                <p:cNvCxnSpPr/>
                                <p:nvPr/>
                              </p:nvCxnSpPr>
                              <p:spPr>
                                <a:xfrm flipV="1">
                                  <a:off x="367527" y="2114550"/>
                                  <a:ext cx="0" cy="254000"/>
                                </a:xfrm>
                                <a:prstGeom prst="line">
                                  <a:avLst/>
                                </a:prstGeom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29" name="Straight Connector 28"/>
                              <p:cNvCxnSpPr/>
                              <p:nvPr/>
                            </p:nvCxnSpPr>
                            <p:spPr>
                              <a:xfrm>
                                <a:off x="174340" y="3683000"/>
                                <a:ext cx="1532931" cy="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pic>
                          <p:nvPicPr>
                            <p:cNvPr id="7225" name="Picture 26" descr="C:\Users\ksreenivas\AppData\Local\Microsoft\Windows\Temporary Internet Files\Content.IE5\JUB3IRVH\MC900411406[1].wmf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5"/>
                            <a:srcRect r="8875"/>
                            <a:stretch>
                              <a:fillRect/>
                            </a:stretch>
                          </p:blipFill>
                          <p:spPr bwMode="auto">
                            <a:xfrm flipH="1">
                              <a:off x="4457700" y="4057650"/>
                              <a:ext cx="101600" cy="10795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</p:pic>
                      </p:grpSp>
                      <p:pic>
                        <p:nvPicPr>
                          <p:cNvPr id="7223" name="Picture 24" descr="C:\Users\ksreenivas\AppData\Local\Microsoft\Windows\Temporary Internet Files\Content.IE5\JUB3IRVH\MC900411406[1].wm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rcRect r="8875"/>
                          <a:stretch>
                            <a:fillRect/>
                          </a:stretch>
                        </p:blipFill>
                        <p:spPr bwMode="auto">
                          <a:xfrm flipH="1">
                            <a:off x="6164334" y="1776992"/>
                            <a:ext cx="101600" cy="1079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</p:pic>
                    </p:grpSp>
                    <p:sp>
                      <p:nvSpPr>
                        <p:cNvPr id="7216" name="Text Box 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548484" y="1478184"/>
                          <a:ext cx="1983740" cy="24722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</a:pPr>
                          <a:r>
                            <a:rPr lang="en-US" sz="800" b="1">
                              <a:ea typeface="Calibri" pitchFamily="34" charset="0"/>
                              <a:cs typeface="Times New Roman" pitchFamily="18" charset="0"/>
                            </a:rPr>
                            <a:t>St. Luke’s Regional Medical Center</a:t>
                          </a:r>
                          <a:endParaRPr lang="en-US" sz="1100">
                            <a:ea typeface="Calibri" pitchFamily="34" charset="0"/>
                            <a:cs typeface="Times New Roman" pitchFamily="18" charset="0"/>
                          </a:endParaRPr>
                        </a:p>
                      </p:txBody>
                    </p:sp>
                    <p:sp>
                      <p:nvSpPr>
                        <p:cNvPr id="7217" name="Text Box 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196083" y="1699149"/>
                          <a:ext cx="1983740" cy="25590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</a:pPr>
                          <a:r>
                            <a:rPr lang="en-US" sz="800" b="1">
                              <a:ea typeface="Calibri" pitchFamily="34" charset="0"/>
                              <a:cs typeface="Times New Roman" pitchFamily="18" charset="0"/>
                            </a:rPr>
                            <a:t>MetroHealth</a:t>
                          </a:r>
                          <a:endParaRPr lang="en-US" sz="1100">
                            <a:ea typeface="Calibri" pitchFamily="34" charset="0"/>
                            <a:cs typeface="Times New Roman" pitchFamily="18" charset="0"/>
                          </a:endParaRPr>
                        </a:p>
                      </p:txBody>
                    </p:sp>
                    <p:sp>
                      <p:nvSpPr>
                        <p:cNvPr id="7218" name="Text Box 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64019" y="2272354"/>
                          <a:ext cx="2572888" cy="2336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</a:pPr>
                          <a:r>
                            <a:rPr lang="en-US" sz="800" b="1">
                              <a:ea typeface="Calibri" pitchFamily="34" charset="0"/>
                              <a:cs typeface="Times New Roman" pitchFamily="18" charset="0"/>
                            </a:rPr>
                            <a:t>Alameda County Medical Center</a:t>
                          </a:r>
                          <a:endParaRPr lang="en-US" sz="1100">
                            <a:ea typeface="Calibri" pitchFamily="34" charset="0"/>
                            <a:cs typeface="Times New Roman" pitchFamily="18" charset="0"/>
                          </a:endParaRPr>
                        </a:p>
                      </p:txBody>
                    </p:sp>
                    <p:pic>
                      <p:nvPicPr>
                        <p:cNvPr id="7219" name="Picture 20" descr="C:\Users\ksreenivas\AppData\Local\Microsoft\Windows\Temporary Internet Files\Content.IE5\JUB3IRVH\MC900411406[1].wmf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r="8875"/>
                        <a:stretch>
                          <a:fillRect/>
                        </a:stretch>
                      </p:blipFill>
                      <p:spPr bwMode="auto">
                        <a:xfrm flipH="1">
                          <a:off x="313898" y="2490717"/>
                          <a:ext cx="95534" cy="10918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  <p:cxnSp>
                      <p:nvCxnSpPr>
                        <p:cNvPr id="22" name="Straight Connector 21"/>
                        <p:cNvCxnSpPr/>
                        <p:nvPr/>
                      </p:nvCxnSpPr>
                      <p:spPr>
                        <a:xfrm flipV="1">
                          <a:off x="361244" y="2600325"/>
                          <a:ext cx="0" cy="1016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221" name="Text Box 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5659" y="2640833"/>
                          <a:ext cx="2647950" cy="2336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</a:pPr>
                          <a:r>
                            <a:rPr lang="en-US" sz="800" b="1">
                              <a:ea typeface="Calibri" pitchFamily="34" charset="0"/>
                              <a:cs typeface="Times New Roman" pitchFamily="18" charset="0"/>
                            </a:rPr>
                            <a:t>San Mateo Medical Center</a:t>
                          </a:r>
                          <a:endParaRPr lang="en-US" sz="1100">
                            <a:ea typeface="Calibri" pitchFamily="34" charset="0"/>
                            <a:cs typeface="Times New Roman" pitchFamily="18" charset="0"/>
                          </a:endParaRPr>
                        </a:p>
                      </p:txBody>
                    </p:sp>
                  </p:grpSp>
                  <p:pic>
                    <p:nvPicPr>
                      <p:cNvPr id="7214" name="Picture 15" descr="C:\Users\ksreenivas\AppData\Local\Microsoft\Windows\Temporary Internet Files\Content.IE5\JUB3IRVH\MC900411406[1].wmf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rcRect r="8875"/>
                      <a:stretch>
                        <a:fillRect/>
                      </a:stretch>
                    </p:blipFill>
                    <p:spPr bwMode="auto">
                      <a:xfrm flipH="1">
                        <a:off x="429904" y="2340591"/>
                        <a:ext cx="95534" cy="10918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sp>
                  <p:nvSpPr>
                    <p:cNvPr id="7212" name="Text Box 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549021" y="1610525"/>
                      <a:ext cx="1983105" cy="22447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800" b="1">
                          <a:ea typeface="Calibri" pitchFamily="34" charset="0"/>
                          <a:cs typeface="Times New Roman" pitchFamily="18" charset="0"/>
                        </a:rPr>
                        <a:t>St. Luke’s Meridian Medical Center</a:t>
                      </a:r>
                      <a:endParaRPr lang="en-US" sz="800">
                        <a:ea typeface="Calibri" pitchFamily="34" charset="0"/>
                        <a:cs typeface="Times New Roman" pitchFamily="18" charset="0"/>
                      </a:endParaRPr>
                    </a:p>
                  </p:txBody>
                </p:sp>
              </p:grpSp>
              <p:sp>
                <p:nvSpPr>
                  <p:cNvPr id="7210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53486" y="1357953"/>
                    <a:ext cx="1551940" cy="2622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lnSpc>
                        <a:spcPct val="115000"/>
                      </a:lnSpc>
                    </a:pPr>
                    <a:r>
                      <a:rPr lang="en-US" sz="800" b="1" u="sng">
                        <a:ea typeface="Calibri" pitchFamily="34" charset="0"/>
                        <a:cs typeface="Times New Roman" pitchFamily="18" charset="0"/>
                      </a:rPr>
                      <a:t>St. Luke’s Treasure Valley  </a:t>
                    </a:r>
                    <a:endParaRPr lang="en-US" sz="800">
                      <a:ea typeface="Calibri" pitchFamily="34" charset="0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720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3637128" y="1965278"/>
                  <a:ext cx="1579836" cy="2787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lnSpc>
                      <a:spcPct val="115000"/>
                    </a:lnSpc>
                  </a:pPr>
                  <a:r>
                    <a:rPr lang="en-US" sz="800" b="1">
                      <a:ea typeface="Calibri" pitchFamily="34" charset="0"/>
                      <a:cs typeface="Times New Roman" pitchFamily="18" charset="0"/>
                    </a:rPr>
                    <a:t>Provident Hospital </a:t>
                  </a:r>
                  <a:br>
                    <a:rPr lang="en-US" sz="800" b="1">
                      <a:ea typeface="Calibri" pitchFamily="34" charset="0"/>
                      <a:cs typeface="Times New Roman" pitchFamily="18" charset="0"/>
                    </a:rPr>
                  </a:br>
                  <a:endParaRPr lang="en-US" sz="1100">
                    <a:ea typeface="Calibri" pitchFamily="34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8" name="Straight Connector 7"/>
              <p:cNvCxnSpPr/>
              <p:nvPr/>
            </p:nvCxnSpPr>
            <p:spPr>
              <a:xfrm flipV="1">
                <a:off x="1501448" y="1507932"/>
                <a:ext cx="47117" cy="117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171" name="Picture 61"/>
            <p:cNvPicPr>
              <a:picLocks noChangeAspect="1"/>
            </p:cNvPicPr>
            <p:nvPr/>
          </p:nvPicPr>
          <p:blipFill>
            <a:blip r:embed="rId6"/>
            <a:srcRect l="5344" t="7375" r="10519" b="9447"/>
            <a:stretch>
              <a:fillRect/>
            </a:stretch>
          </p:blipFill>
          <p:spPr bwMode="auto">
            <a:xfrm>
              <a:off x="8213237" y="4109611"/>
              <a:ext cx="719138" cy="8302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172" name="Picture 6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213237" y="2872949"/>
              <a:ext cx="719138" cy="8397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173" name="Picture 2" descr="C:\Users\agorstein\AppData\Local\Microsoft\Windows\Temporary Internet Files\Content.Outlook\ESR3Z1ET\image-jim-reinertsen.gif"/>
            <p:cNvPicPr>
              <a:picLocks noChangeAspect="1" noChangeArrowheads="1"/>
            </p:cNvPicPr>
            <p:nvPr/>
          </p:nvPicPr>
          <p:blipFill>
            <a:blip r:embed="rId8"/>
            <a:srcRect b="16216"/>
            <a:stretch>
              <a:fillRect/>
            </a:stretch>
          </p:blipFill>
          <p:spPr bwMode="auto">
            <a:xfrm>
              <a:off x="3120537" y="1056849"/>
              <a:ext cx="711200" cy="849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174" name="Picture 63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213237" y="1660099"/>
              <a:ext cx="719138" cy="8461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78" name="Elbow Connector 77"/>
            <p:cNvCxnSpPr>
              <a:stCxn id="65" idx="3"/>
              <a:endCxn id="7181" idx="2"/>
            </p:cNvCxnSpPr>
            <p:nvPr/>
          </p:nvCxnSpPr>
          <p:spPr>
            <a:xfrm flipV="1">
              <a:off x="2449025" y="2195879"/>
              <a:ext cx="1015380" cy="740569"/>
            </a:xfrm>
            <a:prstGeom prst="bentConnector2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/>
            <p:nvPr/>
          </p:nvCxnSpPr>
          <p:spPr>
            <a:xfrm rot="5400000" flipH="1" flipV="1">
              <a:off x="7541724" y="2495124"/>
              <a:ext cx="1082675" cy="2603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7" idx="3"/>
            </p:cNvCxnSpPr>
            <p:nvPr/>
          </p:nvCxnSpPr>
          <p:spPr>
            <a:xfrm>
              <a:off x="7460762" y="3166636"/>
              <a:ext cx="7524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81" name="Text Box 2"/>
            <p:cNvSpPr txBox="1">
              <a:spLocks noChangeArrowheads="1"/>
            </p:cNvSpPr>
            <p:nvPr/>
          </p:nvSpPr>
          <p:spPr bwMode="auto">
            <a:xfrm>
              <a:off x="2881792" y="1970454"/>
              <a:ext cx="1165225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</a:pPr>
              <a:r>
                <a:rPr lang="en-US" sz="800" b="1" dirty="0">
                  <a:ea typeface="Calibri" pitchFamily="34" charset="0"/>
                  <a:cs typeface="Times New Roman" pitchFamily="18" charset="0"/>
                </a:rPr>
                <a:t>Jim </a:t>
              </a:r>
              <a:r>
                <a:rPr lang="en-US" sz="800" b="1" dirty="0" err="1">
                  <a:ea typeface="Calibri" pitchFamily="34" charset="0"/>
                  <a:cs typeface="Times New Roman" pitchFamily="18" charset="0"/>
                </a:rPr>
                <a:t>Reinertsen</a:t>
              </a:r>
              <a:r>
                <a:rPr lang="en-US" sz="800" b="1" dirty="0">
                  <a:ea typeface="Calibri" pitchFamily="34" charset="0"/>
                  <a:cs typeface="Times New Roman" pitchFamily="18" charset="0"/>
                </a:rPr>
                <a:t>, MD</a:t>
              </a:r>
              <a:endParaRPr lang="en-US" sz="1100" dirty="0">
                <a:ea typeface="Calibri" pitchFamily="34" charset="0"/>
                <a:cs typeface="Times New Roman" pitchFamily="18" charset="0"/>
              </a:endParaRPr>
            </a:p>
          </p:txBody>
        </p:sp>
        <p:sp>
          <p:nvSpPr>
            <p:cNvPr id="7182" name="Text Box 2"/>
            <p:cNvSpPr txBox="1">
              <a:spLocks noChangeArrowheads="1"/>
            </p:cNvSpPr>
            <p:nvPr/>
          </p:nvSpPr>
          <p:spPr bwMode="auto">
            <a:xfrm>
              <a:off x="7913993" y="2534811"/>
              <a:ext cx="1319212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</a:pPr>
              <a:r>
                <a:rPr lang="en-US" sz="800" b="1" dirty="0">
                  <a:ea typeface="Calibri" pitchFamily="34" charset="0"/>
                  <a:cs typeface="Times New Roman" pitchFamily="18" charset="0"/>
                </a:rPr>
                <a:t>Jill Steinbruegge, MD, PhD</a:t>
              </a:r>
              <a:endParaRPr lang="en-US" sz="1100" dirty="0">
                <a:ea typeface="Calibri" pitchFamily="34" charset="0"/>
                <a:cs typeface="Times New Roman" pitchFamily="18" charset="0"/>
              </a:endParaRPr>
            </a:p>
          </p:txBody>
        </p:sp>
        <p:sp>
          <p:nvSpPr>
            <p:cNvPr id="7183" name="Text Box 2"/>
            <p:cNvSpPr txBox="1">
              <a:spLocks noChangeArrowheads="1"/>
            </p:cNvSpPr>
            <p:nvPr/>
          </p:nvSpPr>
          <p:spPr bwMode="auto">
            <a:xfrm>
              <a:off x="7990987" y="3722261"/>
              <a:ext cx="1165225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</a:pPr>
              <a:r>
                <a:rPr lang="en-US" sz="800" b="1">
                  <a:ea typeface="Calibri" pitchFamily="34" charset="0"/>
                  <a:cs typeface="Times New Roman" pitchFamily="18" charset="0"/>
                </a:rPr>
                <a:t>Bianca Perez, PhD</a:t>
              </a:r>
              <a:endParaRPr lang="en-US" sz="1100">
                <a:ea typeface="Calibri" pitchFamily="34" charset="0"/>
                <a:cs typeface="Times New Roman" pitchFamily="18" charset="0"/>
              </a:endParaRPr>
            </a:p>
          </p:txBody>
        </p:sp>
        <p:sp>
          <p:nvSpPr>
            <p:cNvPr id="7184" name="Text Box 2"/>
            <p:cNvSpPr txBox="1">
              <a:spLocks noChangeArrowheads="1"/>
            </p:cNvSpPr>
            <p:nvPr/>
          </p:nvSpPr>
          <p:spPr bwMode="auto">
            <a:xfrm>
              <a:off x="7990987" y="4955749"/>
              <a:ext cx="1165225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</a:pPr>
              <a:r>
                <a:rPr lang="en-US" sz="800" b="1">
                  <a:ea typeface="Calibri" pitchFamily="34" charset="0"/>
                  <a:cs typeface="Times New Roman" pitchFamily="18" charset="0"/>
                </a:rPr>
                <a:t>Arielle Gorstein</a:t>
              </a:r>
              <a:endParaRPr lang="en-US" sz="1100">
                <a:ea typeface="Calibri" pitchFamily="34" charset="0"/>
                <a:cs typeface="Times New Roman" pitchFamily="18" charset="0"/>
              </a:endParaRPr>
            </a:p>
          </p:txBody>
        </p:sp>
        <p:pic>
          <p:nvPicPr>
            <p:cNvPr id="7188" name="Picture 1"/>
            <p:cNvPicPr>
              <a:picLocks noChangeAspect="1"/>
            </p:cNvPicPr>
            <p:nvPr/>
          </p:nvPicPr>
          <p:blipFill>
            <a:blip r:embed="rId10"/>
            <a:srcRect b="11192"/>
            <a:stretch>
              <a:fillRect/>
            </a:stretch>
          </p:blipFill>
          <p:spPr bwMode="auto">
            <a:xfrm>
              <a:off x="5328750" y="5558999"/>
              <a:ext cx="747712" cy="828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103" name="Elbow Connector 102"/>
            <p:cNvCxnSpPr>
              <a:endCxn id="76" idx="0"/>
            </p:cNvCxnSpPr>
            <p:nvPr/>
          </p:nvCxnSpPr>
          <p:spPr>
            <a:xfrm rot="10800000">
              <a:off x="4893775" y="5050999"/>
              <a:ext cx="434975" cy="922337"/>
            </a:xfrm>
            <a:prstGeom prst="bentConnector2">
              <a:avLst/>
            </a:prstGeom>
            <a:ln w="3175">
              <a:solidFill>
                <a:schemeClr val="tx1"/>
              </a:solidFill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02" name="Text Box 2"/>
            <p:cNvSpPr txBox="1">
              <a:spLocks noChangeArrowheads="1"/>
            </p:cNvSpPr>
            <p:nvPr/>
          </p:nvSpPr>
          <p:spPr bwMode="auto">
            <a:xfrm>
              <a:off x="5098562" y="6387674"/>
              <a:ext cx="1327150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</a:pPr>
              <a:r>
                <a:rPr lang="en-US" sz="800" b="1">
                  <a:ea typeface="Calibri" pitchFamily="34" charset="0"/>
                  <a:cs typeface="Times New Roman" pitchFamily="18" charset="0"/>
                </a:rPr>
                <a:t>David Coultas, MD, FACP</a:t>
              </a:r>
              <a:endParaRPr lang="en-US" sz="1100">
                <a:ea typeface="Calibri" pitchFamily="34" charset="0"/>
                <a:cs typeface="Times New Roman" pitchFamily="18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6"/>
            <a:stretch/>
          </p:blipFill>
          <p:spPr>
            <a:xfrm>
              <a:off x="1393802" y="1362710"/>
              <a:ext cx="747711" cy="8331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4" name="Text Box 2"/>
            <p:cNvSpPr txBox="1">
              <a:spLocks noChangeArrowheads="1"/>
            </p:cNvSpPr>
            <p:nvPr/>
          </p:nvSpPr>
          <p:spPr bwMode="auto">
            <a:xfrm>
              <a:off x="1223747" y="2208958"/>
              <a:ext cx="1165225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</a:pPr>
              <a:r>
                <a:rPr lang="en-US" sz="800" b="1" dirty="0" smtClean="0">
                  <a:ea typeface="Calibri" pitchFamily="34" charset="0"/>
                  <a:cs typeface="Times New Roman" pitchFamily="18" charset="0"/>
                </a:rPr>
                <a:t>Bart Hill, MD, MPA</a:t>
              </a:r>
              <a:endParaRPr lang="en-US" sz="1100" dirty="0">
                <a:ea typeface="Calibri" pitchFamily="34" charset="0"/>
                <a:cs typeface="Times New Roman" pitchFamily="18" charset="0"/>
              </a:endParaRPr>
            </a:p>
          </p:txBody>
        </p:sp>
        <p:cxnSp>
          <p:nvCxnSpPr>
            <p:cNvPr id="100" name="Elbow Connector 99"/>
            <p:cNvCxnSpPr>
              <a:stCxn id="80" idx="3"/>
              <a:endCxn id="2" idx="1"/>
            </p:cNvCxnSpPr>
            <p:nvPr/>
          </p:nvCxnSpPr>
          <p:spPr>
            <a:xfrm flipH="1" flipV="1">
              <a:off x="1393802" y="1779295"/>
              <a:ext cx="283792" cy="838066"/>
            </a:xfrm>
            <a:prstGeom prst="bentConnector5">
              <a:avLst>
                <a:gd name="adj1" fmla="val 65142"/>
                <a:gd name="adj2" fmla="val 425"/>
                <a:gd name="adj3" fmla="val 116111"/>
              </a:avLst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95" name="Picture 7194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901"/>
            <a:stretch/>
          </p:blipFill>
          <p:spPr>
            <a:xfrm>
              <a:off x="224449" y="1898455"/>
              <a:ext cx="747711" cy="825115"/>
            </a:xfrm>
            <a:prstGeom prst="rect">
              <a:avLst/>
            </a:prstGeom>
            <a:ln>
              <a:solidFill>
                <a:srgbClr val="1B2764"/>
              </a:solidFill>
            </a:ln>
          </p:spPr>
        </p:pic>
        <p:sp>
          <p:nvSpPr>
            <p:cNvPr id="140" name="Text Box 2"/>
            <p:cNvSpPr txBox="1">
              <a:spLocks noChangeArrowheads="1"/>
            </p:cNvSpPr>
            <p:nvPr/>
          </p:nvSpPr>
          <p:spPr bwMode="auto">
            <a:xfrm>
              <a:off x="43878" y="2760236"/>
              <a:ext cx="1165225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</a:pPr>
              <a:r>
                <a:rPr lang="en-US" sz="800" b="1" dirty="0" smtClean="0">
                  <a:ea typeface="Calibri" pitchFamily="34" charset="0"/>
                  <a:cs typeface="Times New Roman" pitchFamily="18" charset="0"/>
                </a:rPr>
                <a:t>Sue </a:t>
              </a:r>
              <a:r>
                <a:rPr lang="en-US" sz="800" b="1" dirty="0" err="1" smtClean="0">
                  <a:ea typeface="Calibri" pitchFamily="34" charset="0"/>
                  <a:cs typeface="Times New Roman" pitchFamily="18" charset="0"/>
                </a:rPr>
                <a:t>Currin</a:t>
              </a:r>
              <a:r>
                <a:rPr lang="en-US" sz="800" b="1" dirty="0" smtClean="0">
                  <a:ea typeface="Calibri" pitchFamily="34" charset="0"/>
                  <a:cs typeface="Times New Roman" pitchFamily="18" charset="0"/>
                </a:rPr>
                <a:t>, MS, RN</a:t>
              </a:r>
              <a:endParaRPr lang="en-US" sz="1100" dirty="0">
                <a:ea typeface="Calibri" pitchFamily="34" charset="0"/>
                <a:cs typeface="Times New Roman" pitchFamily="18" charset="0"/>
              </a:endParaRPr>
            </a:p>
          </p:txBody>
        </p:sp>
        <p:cxnSp>
          <p:nvCxnSpPr>
            <p:cNvPr id="142" name="Elbow Connector 141"/>
            <p:cNvCxnSpPr/>
            <p:nvPr/>
          </p:nvCxnSpPr>
          <p:spPr>
            <a:xfrm flipH="1" flipV="1">
              <a:off x="133354" y="2329364"/>
              <a:ext cx="283792" cy="838066"/>
            </a:xfrm>
            <a:prstGeom prst="bentConnector5">
              <a:avLst>
                <a:gd name="adj1" fmla="val 109971"/>
                <a:gd name="adj2" fmla="val 100046"/>
                <a:gd name="adj3" fmla="val 71282"/>
              </a:avLst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 Box 2"/>
            <p:cNvSpPr txBox="1">
              <a:spLocks noChangeArrowheads="1"/>
            </p:cNvSpPr>
            <p:nvPr/>
          </p:nvSpPr>
          <p:spPr bwMode="auto">
            <a:xfrm>
              <a:off x="5944780" y="2511779"/>
              <a:ext cx="1165225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</a:pPr>
              <a:r>
                <a:rPr lang="en-US" sz="800" b="1" dirty="0" smtClean="0">
                  <a:ea typeface="Calibri" pitchFamily="34" charset="0"/>
                  <a:cs typeface="Times New Roman" pitchFamily="18" charset="0"/>
                </a:rPr>
                <a:t>Alfred Connors, </a:t>
              </a:r>
              <a:r>
                <a:rPr lang="en-US" sz="800" b="1" dirty="0">
                  <a:ea typeface="Calibri" pitchFamily="34" charset="0"/>
                  <a:cs typeface="Times New Roman" pitchFamily="18" charset="0"/>
                </a:rPr>
                <a:t>MD</a:t>
              </a:r>
              <a:endParaRPr lang="en-US" sz="1100" dirty="0">
                <a:ea typeface="Calibri" pitchFamily="34" charset="0"/>
                <a:cs typeface="Times New Roman" pitchFamily="18" charset="0"/>
              </a:endParaRPr>
            </a:p>
          </p:txBody>
        </p:sp>
        <p:cxnSp>
          <p:nvCxnSpPr>
            <p:cNvPr id="102" name="Elbow Connector 101"/>
            <p:cNvCxnSpPr>
              <a:stCxn id="3" idx="1"/>
              <a:endCxn id="106" idx="1"/>
            </p:cNvCxnSpPr>
            <p:nvPr/>
          </p:nvCxnSpPr>
          <p:spPr>
            <a:xfrm rot="10800000" flipH="1" flipV="1">
              <a:off x="6145681" y="2092112"/>
              <a:ext cx="98719" cy="844181"/>
            </a:xfrm>
            <a:prstGeom prst="bentConnector3">
              <a:avLst>
                <a:gd name="adj1" fmla="val -231566"/>
              </a:avLst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7" t="4449" r="25449" b="48118"/>
            <a:stretch/>
          </p:blipFill>
          <p:spPr>
            <a:xfrm>
              <a:off x="459221" y="5429341"/>
              <a:ext cx="747712" cy="8402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7" name="Elbow Connector 106"/>
            <p:cNvCxnSpPr>
              <a:stCxn id="141" idx="1"/>
              <a:endCxn id="6" idx="1"/>
            </p:cNvCxnSpPr>
            <p:nvPr/>
          </p:nvCxnSpPr>
          <p:spPr>
            <a:xfrm rot="10800000" flipH="1" flipV="1">
              <a:off x="388449" y="3167430"/>
              <a:ext cx="70771" cy="2682034"/>
            </a:xfrm>
            <a:prstGeom prst="bentConnector3">
              <a:avLst>
                <a:gd name="adj1" fmla="val -323014"/>
              </a:avLst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 Box 2"/>
            <p:cNvSpPr txBox="1">
              <a:spLocks noChangeArrowheads="1"/>
            </p:cNvSpPr>
            <p:nvPr/>
          </p:nvSpPr>
          <p:spPr bwMode="auto">
            <a:xfrm>
              <a:off x="209174" y="6259189"/>
              <a:ext cx="1308681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15000"/>
                </a:lnSpc>
              </a:pPr>
              <a:r>
                <a:rPr lang="en-US" sz="800" b="1" dirty="0" smtClean="0">
                  <a:ea typeface="Calibri" pitchFamily="34" charset="0"/>
                  <a:cs typeface="Times New Roman" pitchFamily="18" charset="0"/>
                </a:rPr>
                <a:t>Thomas Holton, MS, RN</a:t>
              </a:r>
              <a:endParaRPr lang="en-US" sz="1100" dirty="0">
                <a:ea typeface="Calibri" pitchFamily="34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1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54836" y="134647"/>
            <a:ext cx="8418512" cy="628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15000"/>
              </a:lnSpc>
            </a:pPr>
            <a:r>
              <a:rPr lang="en-US" sz="3600" b="1" dirty="0" smtClean="0">
                <a:solidFill>
                  <a:srgbClr val="002060"/>
                </a:solidFill>
                <a:ea typeface="Calibri" pitchFamily="34" charset="0"/>
                <a:cs typeface="Times New Roman" pitchFamily="18" charset="0"/>
              </a:rPr>
              <a:t>University of Texas – Tyler</a:t>
            </a:r>
          </a:p>
          <a:p>
            <a:pPr algn="ctr">
              <a:lnSpc>
                <a:spcPct val="115000"/>
              </a:lnSpc>
            </a:pPr>
            <a:r>
              <a:rPr lang="en-US" sz="1600" b="1" dirty="0" smtClean="0">
                <a:solidFill>
                  <a:srgbClr val="002060"/>
                </a:solidFill>
                <a:ea typeface="Calibri" pitchFamily="34" charset="0"/>
                <a:cs typeface="Times New Roman" pitchFamily="18" charset="0"/>
              </a:rPr>
              <a:t>Comparative Results By Unit </a:t>
            </a:r>
            <a:endParaRPr lang="en-US" sz="1600" b="1" dirty="0">
              <a:solidFill>
                <a:srgbClr val="002060"/>
              </a:solidFill>
              <a:ea typeface="Calibri" pitchFamily="34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08396"/>
              </p:ext>
            </p:extLst>
          </p:nvPr>
        </p:nvGraphicFramePr>
        <p:xfrm>
          <a:off x="373717" y="1152940"/>
          <a:ext cx="8420425" cy="5152443"/>
        </p:xfrm>
        <a:graphic>
          <a:graphicData uri="http://schemas.openxmlformats.org/drawingml/2006/table">
            <a:tbl>
              <a:tblPr/>
              <a:tblGrid>
                <a:gridCol w="1440691"/>
                <a:gridCol w="429522"/>
                <a:gridCol w="483212"/>
                <a:gridCol w="456368"/>
                <a:gridCol w="456368"/>
                <a:gridCol w="429522"/>
                <a:gridCol w="429522"/>
                <a:gridCol w="429522"/>
                <a:gridCol w="429522"/>
                <a:gridCol w="429522"/>
                <a:gridCol w="429522"/>
                <a:gridCol w="429522"/>
                <a:gridCol w="429522"/>
                <a:gridCol w="429522"/>
                <a:gridCol w="429522"/>
                <a:gridCol w="429522"/>
                <a:gridCol w="429522"/>
              </a:tblGrid>
              <a:tr h="21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Teamwork Across Units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1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1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2       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2     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3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3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4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4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5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5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</a:tr>
              <a:tr h="23695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 Hospital units do not coordinate well with each other. 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Database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Your Hospital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-22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286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 There is good cooperation among hospital units that need to work together.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Database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Your Hospital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-22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331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 It is often unpleasant to work with staff from other hospital units.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Database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Your Hospital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669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 Hospital units work well together to provide the best care for patients.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Database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5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Your Hospital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Teamwork Within Units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1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1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2       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2     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3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3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4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4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5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5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</a:tr>
              <a:tr h="14360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 People support one another in this unit.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Database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Your Hospital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331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 When a lot of work needs to be done quickly, we work together as a team to get the work done.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Database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03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Your Hospital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951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 In this unit, people treat each other with respect.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Database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Your Hospital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642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 When one area in this unit gets really busy, others help out.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Database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Your Hospital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5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Nonpunitive Response to Error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1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1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2       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2     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3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3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4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4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5 2012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Unit 5 2010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Difference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</a:tr>
              <a:tr h="128193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 Staff feel like their mistakes are held against them. 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Database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Your Hospital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-20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193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 When an event is reported, it feels like the person is being written up, not the problem.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Database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9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Your Hospital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-20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193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 Staff worry that mistakes they make are kept in their personnel file. 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Database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34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Your Hospital</a:t>
                      </a:r>
                    </a:p>
                  </a:txBody>
                  <a:tcPr marL="6330" marR="6330" marT="6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48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-6</a:t>
                      </a:r>
                    </a:p>
                  </a:txBody>
                  <a:tcPr marL="6330" marR="6330" marT="63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79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1B2764"/>
                </a:solidFill>
              </a:rPr>
              <a:t>Unit by </a:t>
            </a:r>
            <a:r>
              <a:rPr lang="en-US" dirty="0" smtClean="0">
                <a:solidFill>
                  <a:srgbClr val="1B2764"/>
                </a:solidFill>
              </a:rPr>
              <a:t>Unit </a:t>
            </a:r>
            <a:r>
              <a:rPr lang="en-US" dirty="0">
                <a:solidFill>
                  <a:srgbClr val="1B2764"/>
                </a:solidFill>
              </a:rPr>
              <a:t>COS data, R</a:t>
            </a:r>
            <a:r>
              <a:rPr lang="en-US" dirty="0" smtClean="0">
                <a:solidFill>
                  <a:srgbClr val="1B2764"/>
                </a:solidFill>
              </a:rPr>
              <a:t>esilience</a:t>
            </a:r>
            <a:r>
              <a:rPr lang="en-US" dirty="0">
                <a:solidFill>
                  <a:srgbClr val="1B2764"/>
                </a:solidFill>
              </a:rPr>
              <a:t>, and </a:t>
            </a:r>
            <a:r>
              <a:rPr lang="en-US" dirty="0" smtClean="0">
                <a:solidFill>
                  <a:srgbClr val="1B2764"/>
                </a:solidFill>
              </a:rPr>
              <a:t>Readiness </a:t>
            </a:r>
            <a:r>
              <a:rPr lang="en-US" dirty="0">
                <a:solidFill>
                  <a:srgbClr val="1B2764"/>
                </a:solidFill>
              </a:rPr>
              <a:t>for </a:t>
            </a:r>
            <a:r>
              <a:rPr lang="en-US" dirty="0" smtClean="0">
                <a:solidFill>
                  <a:srgbClr val="1B2764"/>
                </a:solidFill>
              </a:rPr>
              <a:t>Change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64E8ABB-C1FB-48CB-8FB3-606E714F8801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96450" cy="721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8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67875" cy="723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505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4E8ABB-C1FB-48CB-8FB3-606E714F880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3" y="1101256"/>
            <a:ext cx="7208012" cy="5383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06317" y="5184250"/>
            <a:ext cx="211504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From Bryan Sexton</a:t>
            </a:r>
          </a:p>
        </p:txBody>
      </p:sp>
    </p:spTree>
    <p:extLst>
      <p:ext uri="{BB962C8B-B14F-4D97-AF65-F5344CB8AC3E}">
        <p14:creationId xmlns:p14="http://schemas.microsoft.com/office/powerpoint/2010/main" val="235799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48287</TotalTime>
  <Words>1576</Words>
  <Application>Microsoft Office PowerPoint</Application>
  <PresentationFormat>On-screen Show (4:3)</PresentationFormat>
  <Paragraphs>547</Paragraphs>
  <Slides>25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Office Theme</vt:lpstr>
      <vt:lpstr>1_Office Theme</vt:lpstr>
      <vt:lpstr>Default Design</vt:lpstr>
      <vt:lpstr>2_Office Theme</vt:lpstr>
      <vt:lpstr> </vt:lpstr>
      <vt:lpstr>Chat Box</vt:lpstr>
      <vt:lpstr>Agenda for Today’s Webinar</vt:lpstr>
      <vt:lpstr>PowerPoint Presentation</vt:lpstr>
      <vt:lpstr>PowerPoint Presentation</vt:lpstr>
      <vt:lpstr>Unit by Unit COS data, Resilience, and Readiness for Change </vt:lpstr>
      <vt:lpstr>PowerPoint Presentation</vt:lpstr>
      <vt:lpstr>PowerPoint Presentation</vt:lpstr>
      <vt:lpstr>PowerPoint Presentation</vt:lpstr>
      <vt:lpstr>Key Domain One: Teamwork</vt:lpstr>
      <vt:lpstr>A poor teamwork score (less than 60% reporting positive teamwork)…</vt:lpstr>
      <vt:lpstr>Key Domain Two: Safety Climate</vt:lpstr>
      <vt:lpstr>Poor safety climate scores (&lt;60%)…</vt:lpstr>
      <vt:lpstr>Key Support Domain: Resilience (Burnout)</vt:lpstr>
      <vt:lpstr>The MetroHealth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Month: Tuesday February 12th 8am PT/9am MT/10am CT/ 11am ET</vt:lpstr>
      <vt:lpstr>THANK YOU FOR JOINING US!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Safety Attitude Questionnaire: Unit-Level Results on Teamwork and Non-Punitive Response to Error </dc:title>
  <dc:subject> Safety Attitude Questionnaire: Unit-Level Results on Teamwork and Non-Punitive Response to Error </dc:subject>
  <dc:creator>NAPH Safety Network</dc:creator>
  <cp:keywords>Leadership, quality, transparency, patient safety, NAPH Safety Network, Partnership for Patients</cp:keywords>
  <cp:lastModifiedBy>Cassandra Blohowiak</cp:lastModifiedBy>
  <cp:revision>178</cp:revision>
  <cp:lastPrinted>2013-01-11T14:33:06Z</cp:lastPrinted>
  <dcterms:created xsi:type="dcterms:W3CDTF">2012-02-23T17:42:58Z</dcterms:created>
  <dcterms:modified xsi:type="dcterms:W3CDTF">2013-02-06T20:38:16Z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